
<file path=[Content_Types].xml><?xml version="1.0" encoding="utf-8"?>
<Types xmlns="http://schemas.openxmlformats.org/package/2006/content-types">
  <Default Extension="jpeg" ContentType="image/jpeg"/>
  <Default Extension="png" ContentType="image/png"/>
  <Default Extension="wdp" ContentType="image/vnd.ms-photo"/>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4" r:id="rId3"/>
    <p:sldId id="299" r:id="rId5"/>
    <p:sldId id="298" r:id="rId6"/>
    <p:sldId id="300" r:id="rId7"/>
    <p:sldId id="349" r:id="rId8"/>
    <p:sldId id="360" r:id="rId9"/>
    <p:sldId id="381" r:id="rId10"/>
    <p:sldId id="382" r:id="rId11"/>
    <p:sldId id="383" r:id="rId12"/>
    <p:sldId id="355" r:id="rId13"/>
    <p:sldId id="384" r:id="rId14"/>
    <p:sldId id="345" r:id="rId15"/>
    <p:sldId id="358" r:id="rId16"/>
    <p:sldId id="352" r:id="rId17"/>
    <p:sldId id="361" r:id="rId18"/>
    <p:sldId id="346" r:id="rId19"/>
    <p:sldId id="385" r:id="rId20"/>
    <p:sldId id="347" r:id="rId21"/>
    <p:sldId id="386" r:id="rId22"/>
    <p:sldId id="348" r:id="rId23"/>
  </p:sldIdLst>
  <p:sldSz cx="9144000" cy="5143500" type="screen16x9"/>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376092"/>
    <a:srgbClr val="2B4C73"/>
    <a:srgbClr val="305480"/>
    <a:srgbClr val="DDDDDD"/>
    <a:srgbClr val="FDFDFD"/>
    <a:srgbClr val="005A9E"/>
    <a:srgbClr val="9C9899"/>
    <a:srgbClr val="DBDBDB"/>
    <a:srgbClr val="F2F2F2"/>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279" autoAdjust="0"/>
    <p:restoredTop sz="94660"/>
  </p:normalViewPr>
  <p:slideViewPr>
    <p:cSldViewPr>
      <p:cViewPr>
        <p:scale>
          <a:sx n="75" d="100"/>
          <a:sy n="75" d="100"/>
        </p:scale>
        <p:origin x="1704" y="1236"/>
      </p:cViewPr>
      <p:guideLst>
        <p:guide orient="horz" pos="1542"/>
        <p:guide pos="2853"/>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任意多边形: 形状 4"/>
          <p:cNvSpPr>
            <a:spLocks noGrp="1"/>
          </p:cNvSpPr>
          <p:nvPr>
            <p:ph type="pic" sz="quarter" idx="10"/>
          </p:nvPr>
        </p:nvSpPr>
        <p:spPr>
          <a:xfrm>
            <a:off x="6391276" y="0"/>
            <a:ext cx="2752724" cy="5143500"/>
          </a:xfrm>
          <a:custGeom>
            <a:avLst/>
            <a:gdLst>
              <a:gd name="connsiteX0" fmla="*/ 0 w 3670299"/>
              <a:gd name="connsiteY0" fmla="*/ 0 h 6858000"/>
              <a:gd name="connsiteX1" fmla="*/ 3670299 w 3670299"/>
              <a:gd name="connsiteY1" fmla="*/ 0 h 6858000"/>
              <a:gd name="connsiteX2" fmla="*/ 3670299 w 3670299"/>
              <a:gd name="connsiteY2" fmla="*/ 6858000 h 6858000"/>
              <a:gd name="connsiteX3" fmla="*/ 0 w 3670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0299" h="6858000">
                <a:moveTo>
                  <a:pt x="0" y="0"/>
                </a:moveTo>
                <a:lnTo>
                  <a:pt x="3670299" y="0"/>
                </a:lnTo>
                <a:lnTo>
                  <a:pt x="3670299" y="6858000"/>
                </a:lnTo>
                <a:lnTo>
                  <a:pt x="0" y="6858000"/>
                </a:lnTo>
                <a:close/>
              </a:path>
            </a:pathLst>
          </a:custGeom>
        </p:spPr>
        <p:txBody>
          <a:bodyPr wrap="square">
            <a:noAutofit/>
          </a:bodyPr>
          <a:lstStyle>
            <a:lvl1pPr>
              <a:defRPr>
                <a:ea typeface="方正黑体简体" panose="02010601030101010101" pitchFamily="2" charset="-122"/>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3357563" y="1734852"/>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方正黑体简体" panose="02010601030101010101" pitchFamily="2" charset="-122"/>
                <a:ea typeface="方正黑体简体" panose="02010601030101010101" pitchFamily="2" charset="-122"/>
              </a:defRPr>
            </a:lvl1pPr>
          </a:lstStyle>
          <a:p>
            <a:pPr marL="0" lvl="0" algn="ctr" defTabSz="342900"/>
            <a:endParaRPr lang="zh-CN" altLang="en-US" dirty="0"/>
          </a:p>
        </p:txBody>
      </p:sp>
      <p:sp>
        <p:nvSpPr>
          <p:cNvPr id="14" name="任意多边形: 形状 13"/>
          <p:cNvSpPr>
            <a:spLocks noGrp="1"/>
          </p:cNvSpPr>
          <p:nvPr>
            <p:ph type="pic" sz="quarter" idx="11"/>
          </p:nvPr>
        </p:nvSpPr>
        <p:spPr>
          <a:xfrm>
            <a:off x="4680218" y="1734852"/>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方正黑体简体" panose="02010601030101010101" pitchFamily="2" charset="-122"/>
                <a:ea typeface="方正黑体简体" panose="02010601030101010101" pitchFamily="2" charset="-122"/>
              </a:defRPr>
            </a:lvl1pPr>
          </a:lstStyle>
          <a:p>
            <a:pPr marL="0" lvl="0" algn="ctr" defTabSz="342900"/>
            <a:endParaRPr lang="zh-CN" altLang="en-US" dirty="0"/>
          </a:p>
        </p:txBody>
      </p:sp>
      <p:sp>
        <p:nvSpPr>
          <p:cNvPr id="16" name="任意多边形: 形状 15"/>
          <p:cNvSpPr>
            <a:spLocks noGrp="1"/>
          </p:cNvSpPr>
          <p:nvPr>
            <p:ph type="pic" sz="quarter" idx="12"/>
          </p:nvPr>
        </p:nvSpPr>
        <p:spPr>
          <a:xfrm>
            <a:off x="4680218" y="3151374"/>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方正黑体简体" panose="02010601030101010101" pitchFamily="2" charset="-122"/>
                <a:ea typeface="方正黑体简体" panose="02010601030101010101" pitchFamily="2" charset="-122"/>
              </a:defRPr>
            </a:lvl1pPr>
          </a:lstStyle>
          <a:p>
            <a:pPr marL="0" lvl="0" algn="ctr" defTabSz="342900"/>
            <a:endParaRPr lang="zh-CN" altLang="en-US" dirty="0"/>
          </a:p>
        </p:txBody>
      </p:sp>
      <p:sp>
        <p:nvSpPr>
          <p:cNvPr id="15" name="任意多边形: 形状 14"/>
          <p:cNvSpPr>
            <a:spLocks noGrp="1"/>
          </p:cNvSpPr>
          <p:nvPr>
            <p:ph type="pic" sz="quarter" idx="13"/>
          </p:nvPr>
        </p:nvSpPr>
        <p:spPr>
          <a:xfrm>
            <a:off x="3357563" y="3151374"/>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方正黑体简体" panose="02010601030101010101" pitchFamily="2" charset="-122"/>
                <a:ea typeface="方正黑体简体" panose="02010601030101010101" pitchFamily="2" charset="-122"/>
              </a:defRPr>
            </a:lvl1pPr>
          </a:lstStyle>
          <a:p>
            <a:pPr marL="0" lvl="0" algn="ctr" defTabSz="3429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5" name="任意多边形: 形状 4"/>
          <p:cNvSpPr>
            <a:spLocks noGrp="1"/>
          </p:cNvSpPr>
          <p:nvPr>
            <p:ph type="pic" sz="quarter" idx="10"/>
          </p:nvPr>
        </p:nvSpPr>
        <p:spPr>
          <a:xfrm>
            <a:off x="4236723" y="1555414"/>
            <a:ext cx="3958217" cy="2547235"/>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方正黑体简体" panose="02010601030101010101" pitchFamily="2" charset="-122"/>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lvl1pPr>
              <a:defRPr>
                <a:ea typeface="方正黑体简体" panose="0201060103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628650" y="1369219"/>
            <a:ext cx="7886700" cy="3263504"/>
          </a:xfrm>
          <a:prstGeom prst="rect">
            <a:avLst/>
          </a:prstGeom>
        </p:spPr>
        <p:txBody>
          <a:bodyPr/>
          <a:lstStyle>
            <a:lvl1pPr>
              <a:defRPr>
                <a:ea typeface="方正黑体简体" panose="02010601030101010101" pitchFamily="2" charset="-122"/>
              </a:defRPr>
            </a:lvl1pPr>
            <a:lvl2pPr>
              <a:defRPr>
                <a:ea typeface="方正黑体简体" panose="02010601030101010101" pitchFamily="2" charset="-122"/>
              </a:defRPr>
            </a:lvl2pPr>
            <a:lvl3pPr>
              <a:defRPr>
                <a:ea typeface="方正黑体简体" panose="02010601030101010101" pitchFamily="2" charset="-122"/>
              </a:defRPr>
            </a:lvl3pPr>
            <a:lvl4pPr>
              <a:defRPr>
                <a:ea typeface="方正黑体简体" panose="02010601030101010101" pitchFamily="2" charset="-122"/>
              </a:defRPr>
            </a:lvl4pPr>
            <a:lvl5pPr>
              <a:defRPr>
                <a:ea typeface="方正黑体简体" panose="02010601030101010101" pitchFamily="2"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atin typeface="方正黑体简体" panose="02010601030101010101" pitchFamily="2" charset="-122"/>
                <a:ea typeface="方正黑体简体" panose="02010601030101010101" pitchFamily="2" charset="-122"/>
              </a:defRPr>
            </a:lvl1pPr>
          </a:lstStyle>
          <a:p>
            <a:fld id="{A429D539-5BED-47D2-AAB7-BD075F4C08FC}" type="datetimeFigureOut">
              <a:rPr lang="zh-CN" altLang="en-US" smtClean="0"/>
            </a:fld>
            <a:endParaRPr lang="zh-CN" altLang="en-US" dirty="0"/>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atin typeface="方正黑体简体" panose="02010601030101010101" pitchFamily="2" charset="-122"/>
                <a:ea typeface="方正黑体简体" panose="02010601030101010101" pitchFamily="2" charset="-122"/>
              </a:defRPr>
            </a:lvl1pPr>
          </a:lstStyle>
          <a:p>
            <a:endParaRPr lang="zh-CN" altLang="en-US" dirty="0"/>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atin typeface="方正黑体简体" panose="02010601030101010101" pitchFamily="2" charset="-122"/>
                <a:ea typeface="方正黑体简体" panose="02010601030101010101" pitchFamily="2" charset="-122"/>
              </a:defRPr>
            </a:lvl1pPr>
          </a:lstStyle>
          <a:p>
            <a:fld id="{AB6DD878-13B8-4D59-A5A5-EE52F45199EA}"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1"/>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089"/>
            <a:ext cx="3383973" cy="323835"/>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66029" y="3288938"/>
            <a:ext cx="3383973" cy="17133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3369"/>
            <a:ext cx="3366029" cy="1152651"/>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microsoft.com/office/2007/relationships/hdphoto" Target="../media/image2.wdp"/><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gradFill>
            <a:gsLst>
              <a:gs pos="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endParaRPr>
          </a:p>
        </p:txBody>
      </p:sp>
      <p:pic>
        <p:nvPicPr>
          <p:cNvPr id="4" name="Picture 2" descr="C:\Users\Administrator\Desktop\PPT整理\用途\asf.png"/>
          <p:cNvPicPr>
            <a:picLocks noChangeAspect="1" noChangeArrowheads="1"/>
          </p:cNvPicPr>
          <p:nvPr userDrawn="1"/>
        </p:nvPicPr>
        <p:blipFill>
          <a:blip r:embed="rId8">
            <a:extLst>
              <a:ext uri="{BEBA8EAE-BF5A-486C-A8C5-ECC9F3942E4B}">
                <a14:imgProps xmlns:a14="http://schemas.microsoft.com/office/drawing/2010/main">
                  <a14:imgLayer r:embed="rId9">
                    <a14:imgEffect>
                      <a14:colorTemperature colorTemp="637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9141883"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media/media1.wma"/><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hyperlink" Target="http://localhost:8300/edu-pss/pss/Login"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9" name="矩形 28"/>
          <p:cNvSpPr/>
          <p:nvPr/>
        </p:nvSpPr>
        <p:spPr>
          <a:xfrm>
            <a:off x="3100868" y="3469925"/>
            <a:ext cx="982980" cy="414020"/>
          </a:xfrm>
          <a:prstGeom prst="rect">
            <a:avLst/>
          </a:prstGeom>
        </p:spPr>
        <p:txBody>
          <a:bodyPr wrap="none">
            <a:spAutoFit/>
          </a:bodyPr>
          <a:lstStyle/>
          <a:p>
            <a:pPr algn="l"/>
            <a:r>
              <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组长：</a:t>
            </a:r>
            <a:r>
              <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谭志强</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l"/>
            <a:r>
              <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成员：黄超</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矩形 29"/>
          <p:cNvSpPr/>
          <p:nvPr/>
        </p:nvSpPr>
        <p:spPr>
          <a:xfrm>
            <a:off x="1104632" y="3469925"/>
            <a:ext cx="1116330" cy="252730"/>
          </a:xfrm>
          <a:prstGeom prst="rect">
            <a:avLst/>
          </a:prstGeom>
        </p:spPr>
        <p:txBody>
          <a:bodyPr wrap="none">
            <a:spAutoFit/>
          </a:bodyPr>
          <a:lstStyle/>
          <a:p>
            <a:pPr algn="l"/>
            <a:r>
              <a:rPr lang="zh-CN" altLang="en-US" sz="1050" dirty="0" smtClean="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小组：超强组合</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矩形 30"/>
          <p:cNvSpPr/>
          <p:nvPr/>
        </p:nvSpPr>
        <p:spPr>
          <a:xfrm>
            <a:off x="755576" y="1721898"/>
            <a:ext cx="7344816" cy="652780"/>
          </a:xfrm>
          <a:prstGeom prst="rect">
            <a:avLst/>
          </a:prstGeom>
        </p:spPr>
        <p:txBody>
          <a:bodyPr wrap="square" lIns="91284" tIns="45642" rIns="91284" bIns="45642">
            <a:spAutoFit/>
          </a:bodyPr>
          <a:lstStyle/>
          <a:p>
            <a:r>
              <a:rPr lang="zh-CN" sz="3655" b="1" dirty="0" smtClean="0">
                <a:solidFill>
                  <a:srgbClr val="376092"/>
                </a:solidFill>
                <a:latin typeface="方正黑体简体" panose="02010601030101010101" pitchFamily="2" charset="-122"/>
                <a:ea typeface="方正黑体简体" panose="02010601030101010101" pitchFamily="2" charset="-122"/>
                <a:cs typeface="+mn-ea"/>
                <a:sym typeface="+mn-lt"/>
              </a:rPr>
              <a:t>进销存管理系统</a:t>
            </a:r>
            <a:endParaRPr lang="zh-CN" sz="3655" b="1"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32" name="矩形 31"/>
          <p:cNvSpPr/>
          <p:nvPr/>
        </p:nvSpPr>
        <p:spPr>
          <a:xfrm>
            <a:off x="788160" y="2815387"/>
            <a:ext cx="4564944" cy="428625"/>
          </a:xfrm>
          <a:prstGeom prst="rect">
            <a:avLst/>
          </a:prstGeom>
        </p:spPr>
        <p:txBody>
          <a:bodyPr wrap="square" lIns="91284" tIns="45642" rIns="91284" bIns="45642">
            <a:spAutoFit/>
          </a:bodyPr>
          <a:lstStyle/>
          <a:p>
            <a:pPr>
              <a:lnSpc>
                <a:spcPts val="1320"/>
              </a:lnSpc>
            </a:pPr>
            <a:r>
              <a:rPr lang="zh-CN" altLang="en-US" sz="90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rPr>
              <a:t>对经营流程进行质量控制,采购、验收、贮存、销售、出入库、退(换)货在系统中形成内嵌式结构</a:t>
            </a:r>
            <a:r>
              <a:rPr lang="zh-CN" altLang="en-US" sz="900" dirty="0" smtClean="0">
                <a:solidFill>
                  <a:schemeClr val="bg1">
                    <a:lumMod val="65000"/>
                  </a:schemeClr>
                </a:solidFill>
                <a:latin typeface="方正黑体简体" panose="02010601030101010101" pitchFamily="2" charset="-122"/>
                <a:ea typeface="方正黑体简体" panose="02010601030101010101" pitchFamily="2" charset="-122"/>
                <a:cs typeface="+mn-ea"/>
                <a:sym typeface="+mn-lt"/>
              </a:rPr>
              <a:t>。</a:t>
            </a:r>
            <a:endParaRPr lang="zh-CN" altLang="en-US" sz="90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755576" y="2355726"/>
            <a:ext cx="7344816" cy="464820"/>
          </a:xfrm>
          <a:prstGeom prst="rect">
            <a:avLst/>
          </a:prstGeom>
        </p:spPr>
        <p:txBody>
          <a:bodyPr wrap="square" lIns="91284" tIns="45642" rIns="91284" bIns="45642">
            <a:spAutoFit/>
          </a:bodyPr>
          <a:lstStyle/>
          <a:p>
            <a:r>
              <a:rPr lang="en-US" altLang="zh-CN" sz="2440" dirty="0">
                <a:solidFill>
                  <a:srgbClr val="376092"/>
                </a:solidFill>
                <a:latin typeface="方正黑体简体" panose="02010601030101010101" pitchFamily="2" charset="-122"/>
                <a:ea typeface="方正黑体简体" panose="02010601030101010101" pitchFamily="2" charset="-122"/>
                <a:cs typeface="+mn-ea"/>
                <a:sym typeface="+mn-lt"/>
              </a:rPr>
              <a:t>Inventory Management System</a:t>
            </a:r>
            <a:endParaRPr lang="en-US" altLang="zh-CN" sz="244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cxnSp>
        <p:nvCxnSpPr>
          <p:cNvPr id="34" name="直接连接符 33"/>
          <p:cNvCxnSpPr/>
          <p:nvPr/>
        </p:nvCxnSpPr>
        <p:spPr>
          <a:xfrm flipH="1">
            <a:off x="869458" y="2815387"/>
            <a:ext cx="440925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方正黑体简体" panose="02010601030101010101" pitchFamily="2" charset="-122"/>
                <a:ea typeface="方正黑体简体" panose="02010601030101010101" pitchFamily="2"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方正黑体简体" panose="02010601030101010101" pitchFamily="2" charset="-122"/>
                  <a:ea typeface="方正黑体简体" panose="02010601030101010101" pitchFamily="2"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方正黑体简体" panose="02010601030101010101" pitchFamily="2" charset="-122"/>
                <a:ea typeface="方正黑体简体" panose="02010601030101010101" pitchFamily="2"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方正黑体简体" panose="02010601030101010101" pitchFamily="2" charset="-122"/>
                <a:ea typeface="方正黑体简体" panose="02010601030101010101" pitchFamily="2" charset="-122"/>
                <a:cs typeface="+mn-ea"/>
                <a:sym typeface="+mn-lt"/>
              </a:endParaRPr>
            </a:p>
          </p:txBody>
        </p:sp>
      </p:grpSp>
      <p:pic>
        <p:nvPicPr>
          <p:cNvPr id="64" name="背景音乐.mp3">
            <a:hlinkClick r:id="" action="ppaction://media"/>
          </p:cNvPr>
          <p:cNvPicPr>
            <a:picLocks noChangeAspect="1"/>
          </p:cNvPicPr>
          <p:nvPr>
            <a:audioFile r:link="rId1"/>
            <p:extLst>
              <p:ext uri="{DAA4B4D4-6D71-4841-9C94-3DE7FCFB9230}">
                <p14:media xmlns:p14="http://schemas.microsoft.com/office/powerpoint/2010/main" r:embed="rId2">
                  <p14:trim st="1300.000000"/>
                </p14:media>
              </p:ext>
            </p:extLst>
          </p:nvPr>
        </p:nvPicPr>
        <p:blipFill>
          <a:blip r:embed="rId3"/>
          <a:stretch>
            <a:fillRect/>
          </a:stretch>
        </p:blipFill>
        <p:spPr>
          <a:xfrm>
            <a:off x="7326052" y="-956642"/>
            <a:ext cx="465584" cy="4655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vortex dir="r"/>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4"/>
                                            </p:tgtEl>
                                          </p:cBhvr>
                                        </p:cmd>
                                      </p:childTnLst>
                                    </p:cTn>
                                  </p:par>
                                  <p:par>
                                    <p:cTn id="7" presetID="2" presetClass="entr" presetSubtype="9"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0-#ppt_w/2"/>
                                              </p:val>
                                            </p:tav>
                                            <p:tav tm="100000">
                                              <p:val>
                                                <p:strVal val="#ppt_x"/>
                                              </p:val>
                                            </p:tav>
                                          </p:tavLst>
                                        </p:anim>
                                        <p:anim calcmode="lin" valueType="num">
                                          <p:cBhvr additive="base">
                                            <p:cTn id="10" dur="500" fill="hold"/>
                                            <p:tgtEl>
                                              <p:spTgt spid="3"/>
                                            </p:tgtEl>
                                            <p:attrNameLst>
                                              <p:attrName>ppt_y</p:attrName>
                                            </p:attrNameLst>
                                          </p:cBhvr>
                                          <p:tavLst>
                                            <p:tav tm="0">
                                              <p:val>
                                                <p:strVal val="0-#ppt_h/2"/>
                                              </p:val>
                                            </p:tav>
                                            <p:tav tm="100000">
                                              <p:val>
                                                <p:strVal val="#ppt_y"/>
                                              </p:val>
                                            </p:tav>
                                          </p:tavLst>
                                        </p:anim>
                                      </p:childTnLst>
                                    </p:cTn>
                                  </p:par>
                                  <p:par>
                                    <p:cTn id="11" presetID="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14:presetBounceEnd="40000">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14:bounceEnd="40000">
                                          <p:cBhvr additive="base">
                                            <p:cTn id="17"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40000">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14:bounceEnd="40000">
                                          <p:cBhvr additive="base">
                                            <p:cTn id="21"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2" dur="75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2" fill="hold" grpId="0" nodeType="withEffect" p14:presetBounceEnd="40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40000">
                                          <p:cBhvr additive="base">
                                            <p:cTn id="25"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6" dur="75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40000">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14:bounceEnd="40000">
                                          <p:cBhvr additive="base">
                                            <p:cTn id="29"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30" dur="75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14:presetBounceEnd="40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40000">
                                          <p:cBhvr additive="base">
                                            <p:cTn id="33"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4" dur="75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3" fill="hold" grpId="0" nodeType="withEffect" p14:presetBounceEnd="40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0000">
                                          <p:cBhvr additive="base">
                                            <p:cTn id="37"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8" dur="75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14:presetBounceEnd="40000">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14:bounceEnd="40000">
                                          <p:cBhvr additive="base">
                                            <p:cTn id="41"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2" dur="75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3" fill="hold" grpId="0" nodeType="withEffect" p14:presetBounceEnd="40000">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14:bounceEnd="40000">
                                          <p:cBhvr additive="base">
                                            <p:cTn id="45"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6" dur="750" fill="hold"/>
                                            <p:tgtEl>
                                              <p:spTgt spid="9"/>
                                            </p:tgtEl>
                                            <p:attrNameLst>
                                              <p:attrName>ppt_y</p:attrName>
                                            </p:attrNameLst>
                                          </p:cBhvr>
                                          <p:tavLst>
                                            <p:tav tm="0">
                                              <p:val>
                                                <p:strVal val="0-#ppt_h/2"/>
                                              </p:val>
                                            </p:tav>
                                            <p:tav tm="100000">
                                              <p:val>
                                                <p:strVal val="#ppt_y"/>
                                              </p:val>
                                            </p:tav>
                                          </p:tavLst>
                                        </p:anim>
                                      </p:childTnLst>
                                    </p:cTn>
                                  </p:par>
                                  <p:par>
                                    <p:cTn id="47" presetID="2" presetClass="entr" presetSubtype="3" fill="hold" grpId="0" nodeType="withEffect" p14:presetBounceEnd="40000">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14:bounceEnd="40000">
                                          <p:cBhvr additive="base">
                                            <p:cTn id="49"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50" dur="750" fill="hold"/>
                                            <p:tgtEl>
                                              <p:spTgt spid="10"/>
                                            </p:tgtEl>
                                            <p:attrNameLst>
                                              <p:attrName>ppt_y</p:attrName>
                                            </p:attrNameLst>
                                          </p:cBhvr>
                                          <p:tavLst>
                                            <p:tav tm="0">
                                              <p:val>
                                                <p:strVal val="0-#ppt_h/2"/>
                                              </p:val>
                                            </p:tav>
                                            <p:tav tm="100000">
                                              <p:val>
                                                <p:strVal val="#ppt_y"/>
                                              </p:val>
                                            </p:tav>
                                          </p:tavLst>
                                        </p:anim>
                                      </p:childTnLst>
                                    </p:cTn>
                                  </p:par>
                                  <p:par>
                                    <p:cTn id="51" presetID="2" presetClass="entr" presetSubtype="2" fill="hold" grpId="0" nodeType="withEffect" p14:presetBounceEnd="40000">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14:bounceEnd="40000">
                                          <p:cBhvr additive="base">
                                            <p:cTn id="53"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4" dur="750" fill="hold"/>
                                            <p:tgtEl>
                                              <p:spTgt spid="1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14:presetBounceEnd="40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40000">
                                          <p:cBhvr additive="base">
                                            <p:cTn id="57"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8" dur="750" fill="hold"/>
                                            <p:tgtEl>
                                              <p:spTgt spid="12"/>
                                            </p:tgtEl>
                                            <p:attrNameLst>
                                              <p:attrName>ppt_y</p:attrName>
                                            </p:attrNameLst>
                                          </p:cBhvr>
                                          <p:tavLst>
                                            <p:tav tm="0">
                                              <p:val>
                                                <p:strVal val="#ppt_y"/>
                                              </p:val>
                                            </p:tav>
                                            <p:tav tm="100000">
                                              <p:val>
                                                <p:strVal val="#ppt_y"/>
                                              </p:val>
                                            </p:tav>
                                          </p:tavLst>
                                        </p:anim>
                                      </p:childTnLst>
                                    </p:cTn>
                                  </p:par>
                                  <p:par>
                                    <p:cTn id="59" presetID="2" presetClass="entr" presetSubtype="4" fill="hold" grpId="0" nodeType="withEffect" p14:presetBounceEnd="40000">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14:bounceEnd="40000">
                                          <p:cBhvr additive="base">
                                            <p:cTn id="61"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2" dur="7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14:presetBounceEnd="40000">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14:bounceEnd="40000">
                                          <p:cBhvr additive="base">
                                            <p:cTn id="65"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6" dur="75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6" fill="hold" grpId="0" nodeType="withEffect" p14:presetBounceEnd="40000">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14:bounceEnd="40000">
                                          <p:cBhvr additive="base">
                                            <p:cTn id="69"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70" dur="750" fill="hold"/>
                                            <p:tgtEl>
                                              <p:spTgt spid="1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14:presetBounceEnd="40000">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14:bounceEnd="40000">
                                          <p:cBhvr additive="base">
                                            <p:cTn id="73"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4" dur="75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6" fill="hold" grpId="0" nodeType="withEffect" p14:presetBounceEnd="40000">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14:bounceEnd="40000">
                                          <p:cBhvr additive="base">
                                            <p:cTn id="77"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8" dur="75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3" fill="hold" grpId="0" nodeType="withEffect" p14:presetBounceEnd="40000">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14:bounceEnd="40000">
                                          <p:cBhvr additive="base">
                                            <p:cTn id="81"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2" dur="750" fill="hold"/>
                                            <p:tgtEl>
                                              <p:spTgt spid="27"/>
                                            </p:tgtEl>
                                            <p:attrNameLst>
                                              <p:attrName>ppt_y</p:attrName>
                                            </p:attrNameLst>
                                          </p:cBhvr>
                                          <p:tavLst>
                                            <p:tav tm="0">
                                              <p:val>
                                                <p:strVal val="0-#ppt_h/2"/>
                                              </p:val>
                                            </p:tav>
                                            <p:tav tm="100000">
                                              <p:val>
                                                <p:strVal val="#ppt_y"/>
                                              </p:val>
                                            </p:tav>
                                          </p:tavLst>
                                        </p:anim>
                                      </p:childTnLst>
                                    </p:cTn>
                                  </p:par>
                                  <p:par>
                                    <p:cTn id="83" presetID="2" presetClass="entr" presetSubtype="4" fill="hold" grpId="0" nodeType="withEffect" p14:presetBounceEnd="40000">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14:bounceEnd="40000">
                                          <p:cBhvr additive="base">
                                            <p:cTn id="85"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6" dur="750" fill="hold"/>
                                            <p:tgtEl>
                                              <p:spTgt spid="2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14:presetBounceEnd="40000">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14:bounceEnd="40000">
                                          <p:cBhvr additive="base">
                                            <p:cTn id="89"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90" dur="750" fill="hold"/>
                                            <p:tgtEl>
                                              <p:spTgt spid="14"/>
                                            </p:tgtEl>
                                            <p:attrNameLst>
                                              <p:attrName>ppt_y</p:attrName>
                                            </p:attrNameLst>
                                          </p:cBhvr>
                                          <p:tavLst>
                                            <p:tav tm="0">
                                              <p:val>
                                                <p:strVal val="1+#ppt_h/2"/>
                                              </p:val>
                                            </p:tav>
                                            <p:tav tm="100000">
                                              <p:val>
                                                <p:strVal val="#ppt_y"/>
                                              </p:val>
                                            </p:tav>
                                          </p:tavLst>
                                        </p:anim>
                                      </p:childTnLst>
                                    </p:cTn>
                                  </p:par>
                                </p:childTnLst>
                              </p:cTn>
                            </p:par>
                            <p:par>
                              <p:cTn id="91" fill="hold">
                                <p:stCondLst>
                                  <p:cond delay="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31"/>
                                            </p:tgtEl>
                                            <p:attrNameLst>
                                              <p:attrName>ppt_y</p:attrName>
                                            </p:attrNameLst>
                                          </p:cBhvr>
                                          <p:tavLst>
                                            <p:tav tm="0">
                                              <p:val>
                                                <p:strVal val="#ppt_y"/>
                                              </p:val>
                                            </p:tav>
                                            <p:tav tm="100000">
                                              <p:val>
                                                <p:strVal val="#ppt_y"/>
                                              </p:val>
                                            </p:tav>
                                          </p:tavLst>
                                        </p:anim>
                                        <p:anim calcmode="lin" valueType="num">
                                          <p:cBhvr>
                                            <p:cTn id="96"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31"/>
                                            </p:tgtEl>
                                          </p:cBhvr>
                                        </p:animEffect>
                                      </p:childTnLst>
                                    </p:cTn>
                                  </p:par>
                                </p:childTnLst>
                              </p:cTn>
                            </p:par>
                            <p:par>
                              <p:cTn id="99" fill="hold">
                                <p:stCondLst>
                                  <p:cond delay="800"/>
                                </p:stCondLst>
                                <p:childTnLst>
                                  <p:par>
                                    <p:cTn id="100" presetID="41" presetClass="entr" presetSubtype="0" fill="hold" grpId="0" nodeType="afterEffect">
                                      <p:stCondLst>
                                        <p:cond delay="0"/>
                                      </p:stCondLst>
                                      <p:iterate type="lt">
                                        <p:tmPct val="10000"/>
                                      </p:iterate>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33"/>
                                            </p:tgtEl>
                                            <p:attrNameLst>
                                              <p:attrName>ppt_y</p:attrName>
                                            </p:attrNameLst>
                                          </p:cBhvr>
                                          <p:tavLst>
                                            <p:tav tm="0">
                                              <p:val>
                                                <p:strVal val="#ppt_y"/>
                                              </p:val>
                                            </p:tav>
                                            <p:tav tm="100000">
                                              <p:val>
                                                <p:strVal val="#ppt_y"/>
                                              </p:val>
                                            </p:tav>
                                          </p:tavLst>
                                        </p:anim>
                                        <p:anim calcmode="lin" valueType="num">
                                          <p:cBhvr>
                                            <p:cTn id="10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33"/>
                                            </p:tgtEl>
                                          </p:cBhvr>
                                        </p:animEffect>
                                      </p:childTnLst>
                                    </p:cTn>
                                  </p:par>
                                  <p:par>
                                    <p:cTn id="107" presetID="22" presetClass="entr" presetSubtype="8"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childTnLst>
                              </p:cTn>
                            </p:par>
                            <p:par>
                              <p:cTn id="110" fill="hold">
                                <p:stCondLst>
                                  <p:cond delay="2599"/>
                                </p:stCondLst>
                                <p:childTnLst>
                                  <p:par>
                                    <p:cTn id="111" presetID="41" presetClass="entr" presetSubtype="0" fill="hold" grpId="0" nodeType="afterEffect">
                                      <p:stCondLst>
                                        <p:cond delay="0"/>
                                      </p:stCondLst>
                                      <p:iterate type="lt">
                                        <p:tmPct val="10000"/>
                                      </p:iterate>
                                      <p:childTnLst>
                                        <p:set>
                                          <p:cBhvr>
                                            <p:cTn id="112" dur="1" fill="hold">
                                              <p:stCondLst>
                                                <p:cond delay="0"/>
                                              </p:stCondLst>
                                            </p:cTn>
                                            <p:tgtEl>
                                              <p:spTgt spid="32"/>
                                            </p:tgtEl>
                                            <p:attrNameLst>
                                              <p:attrName>style.visibility</p:attrName>
                                            </p:attrNameLst>
                                          </p:cBhvr>
                                          <p:to>
                                            <p:strVal val="visible"/>
                                          </p:to>
                                        </p:set>
                                        <p:anim calcmode="lin" valueType="num">
                                          <p:cBhvr>
                                            <p:cTn id="11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32"/>
                                            </p:tgtEl>
                                            <p:attrNameLst>
                                              <p:attrName>ppt_y</p:attrName>
                                            </p:attrNameLst>
                                          </p:cBhvr>
                                          <p:tavLst>
                                            <p:tav tm="0">
                                              <p:val>
                                                <p:strVal val="#ppt_y"/>
                                              </p:val>
                                            </p:tav>
                                            <p:tav tm="100000">
                                              <p:val>
                                                <p:strVal val="#ppt_y"/>
                                              </p:val>
                                            </p:tav>
                                          </p:tavLst>
                                        </p:anim>
                                        <p:anim calcmode="lin" valueType="num">
                                          <p:cBhvr>
                                            <p:cTn id="11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32"/>
                                            </p:tgtEl>
                                          </p:cBhvr>
                                        </p:animEffect>
                                      </p:childTnLst>
                                    </p:cTn>
                                  </p:par>
                                </p:childTnLst>
                              </p:cTn>
                            </p:par>
                            <p:par>
                              <p:cTn id="118" fill="hold">
                                <p:stCondLst>
                                  <p:cond delay="5300"/>
                                </p:stCondLst>
                                <p:childTnLst>
                                  <p:par>
                                    <p:cTn id="119" presetID="53" presetClass="entr" presetSubtype="16" fill="hold" nodeType="after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par>
                                    <p:cTn id="124" presetID="53" presetClass="entr" presetSubtype="16" fill="hold"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right)">
                                          <p:cBhvr>
                                            <p:cTn id="131" dur="1200"/>
                                            <p:tgtEl>
                                              <p:spTgt spid="29"/>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wipe(right)">
                                          <p:cBhvr>
                                            <p:cTn id="13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5" repeatCount="indefinite" fill="remove" display="0">
                      <p:stCondLst>
                        <p:cond delay="indefinite"/>
                      </p:stCondLst>
                      <p:endCondLst>
                        <p:cond evt="onStopAudio" delay="0">
                          <p:tgtEl>
                            <p:sldTgt/>
                          </p:tgtEl>
                        </p:cond>
                      </p:endCondLst>
                    </p:cTn>
                    <p:tgtEl>
                      <p:spTgt spid="64"/>
                    </p:tgtEl>
                  </p:cMediaNode>
                </p:audio>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2"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4"/>
                                            </p:tgtEl>
                                          </p:cBhvr>
                                        </p:cmd>
                                      </p:childTnLst>
                                    </p:cTn>
                                  </p:par>
                                  <p:par>
                                    <p:cTn id="7" presetID="2" presetClass="entr" presetSubtype="9"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0-#ppt_w/2"/>
                                              </p:val>
                                            </p:tav>
                                            <p:tav tm="100000">
                                              <p:val>
                                                <p:strVal val="#ppt_x"/>
                                              </p:val>
                                            </p:tav>
                                          </p:tavLst>
                                        </p:anim>
                                        <p:anim calcmode="lin" valueType="num">
                                          <p:cBhvr additive="base">
                                            <p:cTn id="10" dur="500" fill="hold"/>
                                            <p:tgtEl>
                                              <p:spTgt spid="3"/>
                                            </p:tgtEl>
                                            <p:attrNameLst>
                                              <p:attrName>ppt_y</p:attrName>
                                            </p:attrNameLst>
                                          </p:cBhvr>
                                          <p:tavLst>
                                            <p:tav tm="0">
                                              <p:val>
                                                <p:strVal val="0-#ppt_h/2"/>
                                              </p:val>
                                            </p:tav>
                                            <p:tav tm="100000">
                                              <p:val>
                                                <p:strVal val="#ppt_y"/>
                                              </p:val>
                                            </p:tav>
                                          </p:tavLst>
                                        </p:anim>
                                      </p:childTnLst>
                                    </p:cTn>
                                  </p:par>
                                  <p:par>
                                    <p:cTn id="11" presetID="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750" fill="hold"/>
                                            <p:tgtEl>
                                              <p:spTgt spid="24"/>
                                            </p:tgtEl>
                                            <p:attrNameLst>
                                              <p:attrName>ppt_x</p:attrName>
                                            </p:attrNameLst>
                                          </p:cBhvr>
                                          <p:tavLst>
                                            <p:tav tm="0">
                                              <p:val>
                                                <p:strVal val="#ppt_x"/>
                                              </p:val>
                                            </p:tav>
                                            <p:tav tm="100000">
                                              <p:val>
                                                <p:strVal val="#ppt_x"/>
                                              </p:val>
                                            </p:tav>
                                          </p:tavLst>
                                        </p:anim>
                                        <p:anim calcmode="lin" valueType="num">
                                          <p:cBhvr additive="base">
                                            <p:cTn id="18" dur="75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1+#ppt_w/2"/>
                                              </p:val>
                                            </p:tav>
                                            <p:tav tm="100000">
                                              <p:val>
                                                <p:strVal val="#ppt_x"/>
                                              </p:val>
                                            </p:tav>
                                          </p:tavLst>
                                        </p:anim>
                                        <p:anim calcmode="lin" valueType="num">
                                          <p:cBhvr additive="base">
                                            <p:cTn id="26" dur="75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750" fill="hold"/>
                                            <p:tgtEl>
                                              <p:spTgt spid="21"/>
                                            </p:tgtEl>
                                            <p:attrNameLst>
                                              <p:attrName>ppt_x</p:attrName>
                                            </p:attrNameLst>
                                          </p:cBhvr>
                                          <p:tavLst>
                                            <p:tav tm="0">
                                              <p:val>
                                                <p:strVal val="1+#ppt_w/2"/>
                                              </p:val>
                                            </p:tav>
                                            <p:tav tm="100000">
                                              <p:val>
                                                <p:strVal val="#ppt_x"/>
                                              </p:val>
                                            </p:tav>
                                          </p:tavLst>
                                        </p:anim>
                                        <p:anim calcmode="lin" valueType="num">
                                          <p:cBhvr additive="base">
                                            <p:cTn id="30" dur="75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750" fill="hold"/>
                                            <p:tgtEl>
                                              <p:spTgt spid="22"/>
                                            </p:tgtEl>
                                            <p:attrNameLst>
                                              <p:attrName>ppt_x</p:attrName>
                                            </p:attrNameLst>
                                          </p:cBhvr>
                                          <p:tavLst>
                                            <p:tav tm="0">
                                              <p:val>
                                                <p:strVal val="1+#ppt_w/2"/>
                                              </p:val>
                                            </p:tav>
                                            <p:tav tm="100000">
                                              <p:val>
                                                <p:strVal val="#ppt_x"/>
                                              </p:val>
                                            </p:tav>
                                          </p:tavLst>
                                        </p:anim>
                                        <p:anim calcmode="lin" valueType="num">
                                          <p:cBhvr additive="base">
                                            <p:cTn id="34" dur="75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3"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750" fill="hold"/>
                                            <p:tgtEl>
                                              <p:spTgt spid="23"/>
                                            </p:tgtEl>
                                            <p:attrNameLst>
                                              <p:attrName>ppt_x</p:attrName>
                                            </p:attrNameLst>
                                          </p:cBhvr>
                                          <p:tavLst>
                                            <p:tav tm="0">
                                              <p:val>
                                                <p:strVal val="1+#ppt_w/2"/>
                                              </p:val>
                                            </p:tav>
                                            <p:tav tm="100000">
                                              <p:val>
                                                <p:strVal val="#ppt_x"/>
                                              </p:val>
                                            </p:tav>
                                          </p:tavLst>
                                        </p:anim>
                                        <p:anim calcmode="lin" valueType="num">
                                          <p:cBhvr additive="base">
                                            <p:cTn id="38" dur="75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750" fill="hold"/>
                                            <p:tgtEl>
                                              <p:spTgt spid="8"/>
                                            </p:tgtEl>
                                            <p:attrNameLst>
                                              <p:attrName>ppt_x</p:attrName>
                                            </p:attrNameLst>
                                          </p:cBhvr>
                                          <p:tavLst>
                                            <p:tav tm="0">
                                              <p:val>
                                                <p:strVal val="1+#ppt_w/2"/>
                                              </p:val>
                                            </p:tav>
                                            <p:tav tm="100000">
                                              <p:val>
                                                <p:strVal val="#ppt_x"/>
                                              </p:val>
                                            </p:tav>
                                          </p:tavLst>
                                        </p:anim>
                                        <p:anim calcmode="lin" valueType="num">
                                          <p:cBhvr additive="base">
                                            <p:cTn id="42" dur="750" fill="hold"/>
                                            <p:tgtEl>
                                              <p:spTgt spid="8"/>
                                            </p:tgtEl>
                                            <p:attrNameLst>
                                              <p:attrName>ppt_y</p:attrName>
                                            </p:attrNameLst>
                                          </p:cBhvr>
                                          <p:tavLst>
                                            <p:tav tm="0">
                                              <p:val>
                                                <p:strVal val="0-#ppt_h/2"/>
                                              </p:val>
                                            </p:tav>
                                            <p:tav tm="100000">
                                              <p:val>
                                                <p:strVal val="#ppt_y"/>
                                              </p:val>
                                            </p:tav>
                                          </p:tavLst>
                                        </p:anim>
                                      </p:childTnLst>
                                    </p:cTn>
                                  </p:par>
                                  <p:par>
                                    <p:cTn id="43" presetID="2" presetClass="entr" presetSubtype="3"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750" fill="hold"/>
                                            <p:tgtEl>
                                              <p:spTgt spid="9"/>
                                            </p:tgtEl>
                                            <p:attrNameLst>
                                              <p:attrName>ppt_x</p:attrName>
                                            </p:attrNameLst>
                                          </p:cBhvr>
                                          <p:tavLst>
                                            <p:tav tm="0">
                                              <p:val>
                                                <p:strVal val="1+#ppt_w/2"/>
                                              </p:val>
                                            </p:tav>
                                            <p:tav tm="100000">
                                              <p:val>
                                                <p:strVal val="#ppt_x"/>
                                              </p:val>
                                            </p:tav>
                                          </p:tavLst>
                                        </p:anim>
                                        <p:anim calcmode="lin" valueType="num">
                                          <p:cBhvr additive="base">
                                            <p:cTn id="46" dur="750" fill="hold"/>
                                            <p:tgtEl>
                                              <p:spTgt spid="9"/>
                                            </p:tgtEl>
                                            <p:attrNameLst>
                                              <p:attrName>ppt_y</p:attrName>
                                            </p:attrNameLst>
                                          </p:cBhvr>
                                          <p:tavLst>
                                            <p:tav tm="0">
                                              <p:val>
                                                <p:strVal val="0-#ppt_h/2"/>
                                              </p:val>
                                            </p:tav>
                                            <p:tav tm="100000">
                                              <p:val>
                                                <p:strVal val="#ppt_y"/>
                                              </p:val>
                                            </p:tav>
                                          </p:tavLst>
                                        </p:anim>
                                      </p:childTnLst>
                                    </p:cTn>
                                  </p:par>
                                  <p:par>
                                    <p:cTn id="47" presetID="2" presetClass="entr" presetSubtype="3"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1+#ppt_w/2"/>
                                              </p:val>
                                            </p:tav>
                                            <p:tav tm="100000">
                                              <p:val>
                                                <p:strVal val="#ppt_x"/>
                                              </p:val>
                                            </p:tav>
                                          </p:tavLst>
                                        </p:anim>
                                        <p:anim calcmode="lin" valueType="num">
                                          <p:cBhvr additive="base">
                                            <p:cTn id="50" dur="750" fill="hold"/>
                                            <p:tgtEl>
                                              <p:spTgt spid="10"/>
                                            </p:tgtEl>
                                            <p:attrNameLst>
                                              <p:attrName>ppt_y</p:attrName>
                                            </p:attrNameLst>
                                          </p:cBhvr>
                                          <p:tavLst>
                                            <p:tav tm="0">
                                              <p:val>
                                                <p:strVal val="0-#ppt_h/2"/>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750" fill="hold"/>
                                            <p:tgtEl>
                                              <p:spTgt spid="11"/>
                                            </p:tgtEl>
                                            <p:attrNameLst>
                                              <p:attrName>ppt_x</p:attrName>
                                            </p:attrNameLst>
                                          </p:cBhvr>
                                          <p:tavLst>
                                            <p:tav tm="0">
                                              <p:val>
                                                <p:strVal val="1+#ppt_w/2"/>
                                              </p:val>
                                            </p:tav>
                                            <p:tav tm="100000">
                                              <p:val>
                                                <p:strVal val="#ppt_x"/>
                                              </p:val>
                                            </p:tav>
                                          </p:tavLst>
                                        </p:anim>
                                        <p:anim calcmode="lin" valueType="num">
                                          <p:cBhvr additive="base">
                                            <p:cTn id="54" dur="750" fill="hold"/>
                                            <p:tgtEl>
                                              <p:spTgt spid="1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750" fill="hold"/>
                                            <p:tgtEl>
                                              <p:spTgt spid="12"/>
                                            </p:tgtEl>
                                            <p:attrNameLst>
                                              <p:attrName>ppt_x</p:attrName>
                                            </p:attrNameLst>
                                          </p:cBhvr>
                                          <p:tavLst>
                                            <p:tav tm="0">
                                              <p:val>
                                                <p:strVal val="1+#ppt_w/2"/>
                                              </p:val>
                                            </p:tav>
                                            <p:tav tm="100000">
                                              <p:val>
                                                <p:strVal val="#ppt_x"/>
                                              </p:val>
                                            </p:tav>
                                          </p:tavLst>
                                        </p:anim>
                                        <p:anim calcmode="lin" valueType="num">
                                          <p:cBhvr additive="base">
                                            <p:cTn id="58" dur="750" fill="hold"/>
                                            <p:tgtEl>
                                              <p:spTgt spid="12"/>
                                            </p:tgtEl>
                                            <p:attrNameLst>
                                              <p:attrName>ppt_y</p:attrName>
                                            </p:attrNameLst>
                                          </p:cBhvr>
                                          <p:tavLst>
                                            <p:tav tm="0">
                                              <p:val>
                                                <p:strVal val="#ppt_y"/>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750" fill="hold"/>
                                            <p:tgtEl>
                                              <p:spTgt spid="13"/>
                                            </p:tgtEl>
                                            <p:attrNameLst>
                                              <p:attrName>ppt_x</p:attrName>
                                            </p:attrNameLst>
                                          </p:cBhvr>
                                          <p:tavLst>
                                            <p:tav tm="0">
                                              <p:val>
                                                <p:strVal val="#ppt_x"/>
                                              </p:val>
                                            </p:tav>
                                            <p:tav tm="100000">
                                              <p:val>
                                                <p:strVal val="#ppt_x"/>
                                              </p:val>
                                            </p:tav>
                                          </p:tavLst>
                                        </p:anim>
                                        <p:anim calcmode="lin" valueType="num">
                                          <p:cBhvr additive="base">
                                            <p:cTn id="62" dur="7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750" fill="hold"/>
                                            <p:tgtEl>
                                              <p:spTgt spid="15"/>
                                            </p:tgtEl>
                                            <p:attrNameLst>
                                              <p:attrName>ppt_x</p:attrName>
                                            </p:attrNameLst>
                                          </p:cBhvr>
                                          <p:tavLst>
                                            <p:tav tm="0">
                                              <p:val>
                                                <p:strVal val="1+#ppt_w/2"/>
                                              </p:val>
                                            </p:tav>
                                            <p:tav tm="100000">
                                              <p:val>
                                                <p:strVal val="#ppt_x"/>
                                              </p:val>
                                            </p:tav>
                                          </p:tavLst>
                                        </p:anim>
                                        <p:anim calcmode="lin" valueType="num">
                                          <p:cBhvr additive="base">
                                            <p:cTn id="66" dur="75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750" fill="hold"/>
                                            <p:tgtEl>
                                              <p:spTgt spid="16"/>
                                            </p:tgtEl>
                                            <p:attrNameLst>
                                              <p:attrName>ppt_x</p:attrName>
                                            </p:attrNameLst>
                                          </p:cBhvr>
                                          <p:tavLst>
                                            <p:tav tm="0">
                                              <p:val>
                                                <p:strVal val="1+#ppt_w/2"/>
                                              </p:val>
                                            </p:tav>
                                            <p:tav tm="100000">
                                              <p:val>
                                                <p:strVal val="#ppt_x"/>
                                              </p:val>
                                            </p:tav>
                                          </p:tavLst>
                                        </p:anim>
                                        <p:anim calcmode="lin" valueType="num">
                                          <p:cBhvr additive="base">
                                            <p:cTn id="70" dur="750" fill="hold"/>
                                            <p:tgtEl>
                                              <p:spTgt spid="1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750" fill="hold"/>
                                            <p:tgtEl>
                                              <p:spTgt spid="25"/>
                                            </p:tgtEl>
                                            <p:attrNameLst>
                                              <p:attrName>ppt_x</p:attrName>
                                            </p:attrNameLst>
                                          </p:cBhvr>
                                          <p:tavLst>
                                            <p:tav tm="0">
                                              <p:val>
                                                <p:strVal val="#ppt_x"/>
                                              </p:val>
                                            </p:tav>
                                            <p:tav tm="100000">
                                              <p:val>
                                                <p:strVal val="#ppt_x"/>
                                              </p:val>
                                            </p:tav>
                                          </p:tavLst>
                                        </p:anim>
                                        <p:anim calcmode="lin" valueType="num">
                                          <p:cBhvr additive="base">
                                            <p:cTn id="74" dur="75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6"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750" fill="hold"/>
                                            <p:tgtEl>
                                              <p:spTgt spid="26"/>
                                            </p:tgtEl>
                                            <p:attrNameLst>
                                              <p:attrName>ppt_x</p:attrName>
                                            </p:attrNameLst>
                                          </p:cBhvr>
                                          <p:tavLst>
                                            <p:tav tm="0">
                                              <p:val>
                                                <p:strVal val="1+#ppt_w/2"/>
                                              </p:val>
                                            </p:tav>
                                            <p:tav tm="100000">
                                              <p:val>
                                                <p:strVal val="#ppt_x"/>
                                              </p:val>
                                            </p:tav>
                                          </p:tavLst>
                                        </p:anim>
                                        <p:anim calcmode="lin" valueType="num">
                                          <p:cBhvr additive="base">
                                            <p:cTn id="78" dur="75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3"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750" fill="hold"/>
                                            <p:tgtEl>
                                              <p:spTgt spid="27"/>
                                            </p:tgtEl>
                                            <p:attrNameLst>
                                              <p:attrName>ppt_x</p:attrName>
                                            </p:attrNameLst>
                                          </p:cBhvr>
                                          <p:tavLst>
                                            <p:tav tm="0">
                                              <p:val>
                                                <p:strVal val="1+#ppt_w/2"/>
                                              </p:val>
                                            </p:tav>
                                            <p:tav tm="100000">
                                              <p:val>
                                                <p:strVal val="#ppt_x"/>
                                              </p:val>
                                            </p:tav>
                                          </p:tavLst>
                                        </p:anim>
                                        <p:anim calcmode="lin" valueType="num">
                                          <p:cBhvr additive="base">
                                            <p:cTn id="82" dur="750" fill="hold"/>
                                            <p:tgtEl>
                                              <p:spTgt spid="27"/>
                                            </p:tgtEl>
                                            <p:attrNameLst>
                                              <p:attrName>ppt_y</p:attrName>
                                            </p:attrNameLst>
                                          </p:cBhvr>
                                          <p:tavLst>
                                            <p:tav tm="0">
                                              <p:val>
                                                <p:strVal val="0-#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750" fill="hold"/>
                                            <p:tgtEl>
                                              <p:spTgt spid="28"/>
                                            </p:tgtEl>
                                            <p:attrNameLst>
                                              <p:attrName>ppt_x</p:attrName>
                                            </p:attrNameLst>
                                          </p:cBhvr>
                                          <p:tavLst>
                                            <p:tav tm="0">
                                              <p:val>
                                                <p:strVal val="#ppt_x"/>
                                              </p:val>
                                            </p:tav>
                                            <p:tav tm="100000">
                                              <p:val>
                                                <p:strVal val="#ppt_x"/>
                                              </p:val>
                                            </p:tav>
                                          </p:tavLst>
                                        </p:anim>
                                        <p:anim calcmode="lin" valueType="num">
                                          <p:cBhvr additive="base">
                                            <p:cTn id="86" dur="750" fill="hold"/>
                                            <p:tgtEl>
                                              <p:spTgt spid="2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750" fill="hold"/>
                                            <p:tgtEl>
                                              <p:spTgt spid="14"/>
                                            </p:tgtEl>
                                            <p:attrNameLst>
                                              <p:attrName>ppt_x</p:attrName>
                                            </p:attrNameLst>
                                          </p:cBhvr>
                                          <p:tavLst>
                                            <p:tav tm="0">
                                              <p:val>
                                                <p:strVal val="#ppt_x"/>
                                              </p:val>
                                            </p:tav>
                                            <p:tav tm="100000">
                                              <p:val>
                                                <p:strVal val="#ppt_x"/>
                                              </p:val>
                                            </p:tav>
                                          </p:tavLst>
                                        </p:anim>
                                        <p:anim calcmode="lin" valueType="num">
                                          <p:cBhvr additive="base">
                                            <p:cTn id="90" dur="750" fill="hold"/>
                                            <p:tgtEl>
                                              <p:spTgt spid="14"/>
                                            </p:tgtEl>
                                            <p:attrNameLst>
                                              <p:attrName>ppt_y</p:attrName>
                                            </p:attrNameLst>
                                          </p:cBhvr>
                                          <p:tavLst>
                                            <p:tav tm="0">
                                              <p:val>
                                                <p:strVal val="1+#ppt_h/2"/>
                                              </p:val>
                                            </p:tav>
                                            <p:tav tm="100000">
                                              <p:val>
                                                <p:strVal val="#ppt_y"/>
                                              </p:val>
                                            </p:tav>
                                          </p:tavLst>
                                        </p:anim>
                                      </p:childTnLst>
                                    </p:cTn>
                                  </p:par>
                                </p:childTnLst>
                              </p:cTn>
                            </p:par>
                            <p:par>
                              <p:cTn id="91" fill="hold">
                                <p:stCondLst>
                                  <p:cond delay="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31"/>
                                            </p:tgtEl>
                                            <p:attrNameLst>
                                              <p:attrName>ppt_y</p:attrName>
                                            </p:attrNameLst>
                                          </p:cBhvr>
                                          <p:tavLst>
                                            <p:tav tm="0">
                                              <p:val>
                                                <p:strVal val="#ppt_y"/>
                                              </p:val>
                                            </p:tav>
                                            <p:tav tm="100000">
                                              <p:val>
                                                <p:strVal val="#ppt_y"/>
                                              </p:val>
                                            </p:tav>
                                          </p:tavLst>
                                        </p:anim>
                                        <p:anim calcmode="lin" valueType="num">
                                          <p:cBhvr>
                                            <p:cTn id="96"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31"/>
                                            </p:tgtEl>
                                          </p:cBhvr>
                                        </p:animEffect>
                                      </p:childTnLst>
                                    </p:cTn>
                                  </p:par>
                                </p:childTnLst>
                              </p:cTn>
                            </p:par>
                            <p:par>
                              <p:cTn id="99" fill="hold">
                                <p:stCondLst>
                                  <p:cond delay="800"/>
                                </p:stCondLst>
                                <p:childTnLst>
                                  <p:par>
                                    <p:cTn id="100" presetID="41" presetClass="entr" presetSubtype="0" fill="hold" grpId="0" nodeType="afterEffect">
                                      <p:stCondLst>
                                        <p:cond delay="0"/>
                                      </p:stCondLst>
                                      <p:iterate type="lt">
                                        <p:tmPct val="10000"/>
                                      </p:iterate>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33"/>
                                            </p:tgtEl>
                                            <p:attrNameLst>
                                              <p:attrName>ppt_y</p:attrName>
                                            </p:attrNameLst>
                                          </p:cBhvr>
                                          <p:tavLst>
                                            <p:tav tm="0">
                                              <p:val>
                                                <p:strVal val="#ppt_y"/>
                                              </p:val>
                                            </p:tav>
                                            <p:tav tm="100000">
                                              <p:val>
                                                <p:strVal val="#ppt_y"/>
                                              </p:val>
                                            </p:tav>
                                          </p:tavLst>
                                        </p:anim>
                                        <p:anim calcmode="lin" valueType="num">
                                          <p:cBhvr>
                                            <p:cTn id="10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33"/>
                                            </p:tgtEl>
                                          </p:cBhvr>
                                        </p:animEffect>
                                      </p:childTnLst>
                                    </p:cTn>
                                  </p:par>
                                  <p:par>
                                    <p:cTn id="107" presetID="22" presetClass="entr" presetSubtype="8"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childTnLst>
                              </p:cTn>
                            </p:par>
                            <p:par>
                              <p:cTn id="110" fill="hold">
                                <p:stCondLst>
                                  <p:cond delay="2599"/>
                                </p:stCondLst>
                                <p:childTnLst>
                                  <p:par>
                                    <p:cTn id="111" presetID="41" presetClass="entr" presetSubtype="0" fill="hold" grpId="0" nodeType="afterEffect">
                                      <p:stCondLst>
                                        <p:cond delay="0"/>
                                      </p:stCondLst>
                                      <p:iterate type="lt">
                                        <p:tmPct val="10000"/>
                                      </p:iterate>
                                      <p:childTnLst>
                                        <p:set>
                                          <p:cBhvr>
                                            <p:cTn id="112" dur="1" fill="hold">
                                              <p:stCondLst>
                                                <p:cond delay="0"/>
                                              </p:stCondLst>
                                            </p:cTn>
                                            <p:tgtEl>
                                              <p:spTgt spid="32"/>
                                            </p:tgtEl>
                                            <p:attrNameLst>
                                              <p:attrName>style.visibility</p:attrName>
                                            </p:attrNameLst>
                                          </p:cBhvr>
                                          <p:to>
                                            <p:strVal val="visible"/>
                                          </p:to>
                                        </p:set>
                                        <p:anim calcmode="lin" valueType="num">
                                          <p:cBhvr>
                                            <p:cTn id="11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32"/>
                                            </p:tgtEl>
                                            <p:attrNameLst>
                                              <p:attrName>ppt_y</p:attrName>
                                            </p:attrNameLst>
                                          </p:cBhvr>
                                          <p:tavLst>
                                            <p:tav tm="0">
                                              <p:val>
                                                <p:strVal val="#ppt_y"/>
                                              </p:val>
                                            </p:tav>
                                            <p:tav tm="100000">
                                              <p:val>
                                                <p:strVal val="#ppt_y"/>
                                              </p:val>
                                            </p:tav>
                                          </p:tavLst>
                                        </p:anim>
                                        <p:anim calcmode="lin" valueType="num">
                                          <p:cBhvr>
                                            <p:cTn id="11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32"/>
                                            </p:tgtEl>
                                          </p:cBhvr>
                                        </p:animEffect>
                                      </p:childTnLst>
                                    </p:cTn>
                                  </p:par>
                                </p:childTnLst>
                              </p:cTn>
                            </p:par>
                            <p:par>
                              <p:cTn id="118" fill="hold">
                                <p:stCondLst>
                                  <p:cond delay="5300"/>
                                </p:stCondLst>
                                <p:childTnLst>
                                  <p:par>
                                    <p:cTn id="119" presetID="53" presetClass="entr" presetSubtype="16" fill="hold" nodeType="after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par>
                                    <p:cTn id="124" presetID="53" presetClass="entr" presetSubtype="16" fill="hold"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right)">
                                          <p:cBhvr>
                                            <p:cTn id="131" dur="1200"/>
                                            <p:tgtEl>
                                              <p:spTgt spid="29"/>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wipe(right)">
                                          <p:cBhvr>
                                            <p:cTn id="134"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5" repeatCount="indefinite" fill="remove" display="0">
                      <p:stCondLst>
                        <p:cond delay="indefinite"/>
                      </p:stCondLst>
                      <p:endCondLst>
                        <p:cond evt="onStopAudio" delay="0">
                          <p:tgtEl>
                            <p:sldTgt/>
                          </p:tgtEl>
                        </p:cond>
                      </p:endCondLst>
                    </p:cTn>
                    <p:tgtEl>
                      <p:spTgt spid="64"/>
                    </p:tgtEl>
                  </p:cMediaNode>
                </p:audio>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2"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a:off x="3248452" y="1685925"/>
            <a:ext cx="2647097" cy="2645570"/>
          </a:xfrm>
          <a:custGeom>
            <a:avLst/>
            <a:gdLst>
              <a:gd name="connsiteX0" fmla="*/ 975803 w 3529462"/>
              <a:gd name="connsiteY0" fmla="*/ 372698 h 3527426"/>
              <a:gd name="connsiteX1" fmla="*/ 372699 w 3529462"/>
              <a:gd name="connsiteY1" fmla="*/ 975802 h 3527426"/>
              <a:gd name="connsiteX2" fmla="*/ 854256 w 3529462"/>
              <a:gd name="connsiteY2" fmla="*/ 1566653 h 3527426"/>
              <a:gd name="connsiteX3" fmla="*/ 960508 w 3529462"/>
              <a:gd name="connsiteY3" fmla="*/ 1577364 h 3527426"/>
              <a:gd name="connsiteX4" fmla="*/ 975803 w 3529462"/>
              <a:gd name="connsiteY4" fmla="*/ 1575822 h 3527426"/>
              <a:gd name="connsiteX5" fmla="*/ 975803 w 3529462"/>
              <a:gd name="connsiteY5" fmla="*/ 1578906 h 3527426"/>
              <a:gd name="connsiteX6" fmla="*/ 975803 w 3529462"/>
              <a:gd name="connsiteY6" fmla="*/ 1948520 h 3527426"/>
              <a:gd name="connsiteX7" fmla="*/ 975803 w 3529462"/>
              <a:gd name="connsiteY7" fmla="*/ 1951604 h 3527426"/>
              <a:gd name="connsiteX8" fmla="*/ 960506 w 3529462"/>
              <a:gd name="connsiteY8" fmla="*/ 1950062 h 3527426"/>
              <a:gd name="connsiteX9" fmla="*/ 854256 w 3529462"/>
              <a:gd name="connsiteY9" fmla="*/ 1960773 h 3527426"/>
              <a:gd name="connsiteX10" fmla="*/ 372699 w 3529462"/>
              <a:gd name="connsiteY10" fmla="*/ 2551624 h 3527426"/>
              <a:gd name="connsiteX11" fmla="*/ 975803 w 3529462"/>
              <a:gd name="connsiteY11" fmla="*/ 3154728 h 3527426"/>
              <a:gd name="connsiteX12" fmla="*/ 1566654 w 3529462"/>
              <a:gd name="connsiteY12" fmla="*/ 2673171 h 3527426"/>
              <a:gd name="connsiteX13" fmla="*/ 1578208 w 3529462"/>
              <a:gd name="connsiteY13" fmla="*/ 2558561 h 3527426"/>
              <a:gd name="connsiteX14" fmla="*/ 1577857 w 3529462"/>
              <a:gd name="connsiteY14" fmla="*/ 2551624 h 3527426"/>
              <a:gd name="connsiteX15" fmla="*/ 1578030 w 3529462"/>
              <a:gd name="connsiteY15" fmla="*/ 2548195 h 3527426"/>
              <a:gd name="connsiteX16" fmla="*/ 1578561 w 3529462"/>
              <a:gd name="connsiteY16" fmla="*/ 2548195 h 3527426"/>
              <a:gd name="connsiteX17" fmla="*/ 1950901 w 3529462"/>
              <a:gd name="connsiteY17" fmla="*/ 2548195 h 3527426"/>
              <a:gd name="connsiteX18" fmla="*/ 1951432 w 3529462"/>
              <a:gd name="connsiteY18" fmla="*/ 2548195 h 3527426"/>
              <a:gd name="connsiteX19" fmla="*/ 1951605 w 3529462"/>
              <a:gd name="connsiteY19" fmla="*/ 2551624 h 3527426"/>
              <a:gd name="connsiteX20" fmla="*/ 1951255 w 3529462"/>
              <a:gd name="connsiteY20" fmla="*/ 2558561 h 3527426"/>
              <a:gd name="connsiteX21" fmla="*/ 1962809 w 3529462"/>
              <a:gd name="connsiteY21" fmla="*/ 2673171 h 3527426"/>
              <a:gd name="connsiteX22" fmla="*/ 2553660 w 3529462"/>
              <a:gd name="connsiteY22" fmla="*/ 3154728 h 3527426"/>
              <a:gd name="connsiteX23" fmla="*/ 3156764 w 3529462"/>
              <a:gd name="connsiteY23" fmla="*/ 2551624 h 3527426"/>
              <a:gd name="connsiteX24" fmla="*/ 2675206 w 3529462"/>
              <a:gd name="connsiteY24" fmla="*/ 1960773 h 3527426"/>
              <a:gd name="connsiteX25" fmla="*/ 2574043 w 3529462"/>
              <a:gd name="connsiteY25" fmla="*/ 1950575 h 3527426"/>
              <a:gd name="connsiteX26" fmla="*/ 2553660 w 3529462"/>
              <a:gd name="connsiteY26" fmla="*/ 1951604 h 3527426"/>
              <a:gd name="connsiteX27" fmla="*/ 2553660 w 3529462"/>
              <a:gd name="connsiteY27" fmla="*/ 1948520 h 3527426"/>
              <a:gd name="connsiteX28" fmla="*/ 2553660 w 3529462"/>
              <a:gd name="connsiteY28" fmla="*/ 1578906 h 3527426"/>
              <a:gd name="connsiteX29" fmla="*/ 2553660 w 3529462"/>
              <a:gd name="connsiteY29" fmla="*/ 1575822 h 3527426"/>
              <a:gd name="connsiteX30" fmla="*/ 2574041 w 3529462"/>
              <a:gd name="connsiteY30" fmla="*/ 1576851 h 3527426"/>
              <a:gd name="connsiteX31" fmla="*/ 2675206 w 3529462"/>
              <a:gd name="connsiteY31" fmla="*/ 1566653 h 3527426"/>
              <a:gd name="connsiteX32" fmla="*/ 3156764 w 3529462"/>
              <a:gd name="connsiteY32" fmla="*/ 975802 h 3527426"/>
              <a:gd name="connsiteX33" fmla="*/ 2553660 w 3529462"/>
              <a:gd name="connsiteY33" fmla="*/ 372698 h 3527426"/>
              <a:gd name="connsiteX34" fmla="*/ 1962809 w 3529462"/>
              <a:gd name="connsiteY34" fmla="*/ 854256 h 3527426"/>
              <a:gd name="connsiteX35" fmla="*/ 1951255 w 3529462"/>
              <a:gd name="connsiteY35" fmla="*/ 968866 h 3527426"/>
              <a:gd name="connsiteX36" fmla="*/ 1951605 w 3529462"/>
              <a:gd name="connsiteY36" fmla="*/ 975802 h 3527426"/>
              <a:gd name="connsiteX37" fmla="*/ 1951432 w 3529462"/>
              <a:gd name="connsiteY37" fmla="*/ 979231 h 3527426"/>
              <a:gd name="connsiteX38" fmla="*/ 1950901 w 3529462"/>
              <a:gd name="connsiteY38" fmla="*/ 979231 h 3527426"/>
              <a:gd name="connsiteX39" fmla="*/ 1578561 w 3529462"/>
              <a:gd name="connsiteY39" fmla="*/ 979231 h 3527426"/>
              <a:gd name="connsiteX40" fmla="*/ 1578030 w 3529462"/>
              <a:gd name="connsiteY40" fmla="*/ 979231 h 3527426"/>
              <a:gd name="connsiteX41" fmla="*/ 1577857 w 3529462"/>
              <a:gd name="connsiteY41" fmla="*/ 975802 h 3527426"/>
              <a:gd name="connsiteX42" fmla="*/ 1578208 w 3529462"/>
              <a:gd name="connsiteY42" fmla="*/ 968866 h 3527426"/>
              <a:gd name="connsiteX43" fmla="*/ 1566654 w 3529462"/>
              <a:gd name="connsiteY43" fmla="*/ 854256 h 3527426"/>
              <a:gd name="connsiteX44" fmla="*/ 975803 w 3529462"/>
              <a:gd name="connsiteY44" fmla="*/ 372698 h 3527426"/>
              <a:gd name="connsiteX45" fmla="*/ 975803 w 3529462"/>
              <a:gd name="connsiteY45" fmla="*/ 0 h 3527426"/>
              <a:gd name="connsiteX46" fmla="*/ 1665799 w 3529462"/>
              <a:gd name="connsiteY46" fmla="*/ 285806 h 3527426"/>
              <a:gd name="connsiteX47" fmla="*/ 1764731 w 3529462"/>
              <a:gd name="connsiteY47" fmla="*/ 405712 h 3527426"/>
              <a:gd name="connsiteX48" fmla="*/ 1863663 w 3529462"/>
              <a:gd name="connsiteY48" fmla="*/ 285806 h 3527426"/>
              <a:gd name="connsiteX49" fmla="*/ 2553660 w 3529462"/>
              <a:gd name="connsiteY49" fmla="*/ 0 h 3527426"/>
              <a:gd name="connsiteX50" fmla="*/ 3529462 w 3529462"/>
              <a:gd name="connsiteY50" fmla="*/ 975802 h 3527426"/>
              <a:gd name="connsiteX51" fmla="*/ 3243656 w 3529462"/>
              <a:gd name="connsiteY51" fmla="*/ 1665798 h 3527426"/>
              <a:gd name="connsiteX52" fmla="*/ 3124983 w 3529462"/>
              <a:gd name="connsiteY52" fmla="*/ 1763713 h 3527426"/>
              <a:gd name="connsiteX53" fmla="*/ 3243656 w 3529462"/>
              <a:gd name="connsiteY53" fmla="*/ 1861628 h 3527426"/>
              <a:gd name="connsiteX54" fmla="*/ 3529462 w 3529462"/>
              <a:gd name="connsiteY54" fmla="*/ 2551624 h 3527426"/>
              <a:gd name="connsiteX55" fmla="*/ 2553660 w 3529462"/>
              <a:gd name="connsiteY55" fmla="*/ 3527426 h 3527426"/>
              <a:gd name="connsiteX56" fmla="*/ 1863663 w 3529462"/>
              <a:gd name="connsiteY56" fmla="*/ 3241620 h 3527426"/>
              <a:gd name="connsiteX57" fmla="*/ 1764731 w 3529462"/>
              <a:gd name="connsiteY57" fmla="*/ 3121714 h 3527426"/>
              <a:gd name="connsiteX58" fmla="*/ 1665799 w 3529462"/>
              <a:gd name="connsiteY58" fmla="*/ 3241620 h 3527426"/>
              <a:gd name="connsiteX59" fmla="*/ 975803 w 3529462"/>
              <a:gd name="connsiteY59" fmla="*/ 3527426 h 3527426"/>
              <a:gd name="connsiteX60" fmla="*/ 0 w 3529462"/>
              <a:gd name="connsiteY60" fmla="*/ 2551624 h 3527426"/>
              <a:gd name="connsiteX61" fmla="*/ 285806 w 3529462"/>
              <a:gd name="connsiteY61" fmla="*/ 1861628 h 3527426"/>
              <a:gd name="connsiteX62" fmla="*/ 404480 w 3529462"/>
              <a:gd name="connsiteY62" fmla="*/ 1763713 h 3527426"/>
              <a:gd name="connsiteX63" fmla="*/ 285806 w 3529462"/>
              <a:gd name="connsiteY63" fmla="*/ 1665798 h 3527426"/>
              <a:gd name="connsiteX64" fmla="*/ 0 w 3529462"/>
              <a:gd name="connsiteY64" fmla="*/ 975802 h 3527426"/>
              <a:gd name="connsiteX65" fmla="*/ 975803 w 3529462"/>
              <a:gd name="connsiteY65" fmla="*/ 0 h 352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29462" h="3527426">
                <a:moveTo>
                  <a:pt x="975803" y="372698"/>
                </a:moveTo>
                <a:cubicBezTo>
                  <a:pt x="642718" y="372698"/>
                  <a:pt x="372699" y="642717"/>
                  <a:pt x="372699" y="975802"/>
                </a:cubicBezTo>
                <a:cubicBezTo>
                  <a:pt x="372699" y="1267252"/>
                  <a:pt x="579432" y="1510416"/>
                  <a:pt x="854256" y="1566653"/>
                </a:cubicBezTo>
                <a:lnTo>
                  <a:pt x="960508" y="1577364"/>
                </a:lnTo>
                <a:lnTo>
                  <a:pt x="975803" y="1575822"/>
                </a:lnTo>
                <a:lnTo>
                  <a:pt x="975803" y="1578906"/>
                </a:lnTo>
                <a:lnTo>
                  <a:pt x="975803" y="1948520"/>
                </a:lnTo>
                <a:lnTo>
                  <a:pt x="975803" y="1951604"/>
                </a:lnTo>
                <a:lnTo>
                  <a:pt x="960506" y="1950062"/>
                </a:lnTo>
                <a:lnTo>
                  <a:pt x="854256" y="1960773"/>
                </a:lnTo>
                <a:cubicBezTo>
                  <a:pt x="579432" y="2017010"/>
                  <a:pt x="372699" y="2260175"/>
                  <a:pt x="372699" y="2551624"/>
                </a:cubicBezTo>
                <a:cubicBezTo>
                  <a:pt x="372699" y="2884709"/>
                  <a:pt x="642718" y="3154728"/>
                  <a:pt x="975803" y="3154728"/>
                </a:cubicBezTo>
                <a:cubicBezTo>
                  <a:pt x="1267252" y="3154728"/>
                  <a:pt x="1510417" y="2947995"/>
                  <a:pt x="1566654" y="2673171"/>
                </a:cubicBezTo>
                <a:lnTo>
                  <a:pt x="1578208" y="2558561"/>
                </a:lnTo>
                <a:lnTo>
                  <a:pt x="1577857" y="2551624"/>
                </a:lnTo>
                <a:lnTo>
                  <a:pt x="1578030" y="2548195"/>
                </a:lnTo>
                <a:lnTo>
                  <a:pt x="1578561" y="2548195"/>
                </a:lnTo>
                <a:lnTo>
                  <a:pt x="1950901" y="2548195"/>
                </a:lnTo>
                <a:lnTo>
                  <a:pt x="1951432" y="2548195"/>
                </a:lnTo>
                <a:lnTo>
                  <a:pt x="1951605" y="2551624"/>
                </a:lnTo>
                <a:lnTo>
                  <a:pt x="1951255" y="2558561"/>
                </a:lnTo>
                <a:lnTo>
                  <a:pt x="1962809" y="2673171"/>
                </a:lnTo>
                <a:cubicBezTo>
                  <a:pt x="2019046" y="2947995"/>
                  <a:pt x="2262210" y="3154728"/>
                  <a:pt x="2553660" y="3154728"/>
                </a:cubicBezTo>
                <a:cubicBezTo>
                  <a:pt x="2886745" y="3154728"/>
                  <a:pt x="3156764" y="2884709"/>
                  <a:pt x="3156764" y="2551624"/>
                </a:cubicBezTo>
                <a:cubicBezTo>
                  <a:pt x="3156764" y="2260175"/>
                  <a:pt x="2950030" y="2017010"/>
                  <a:pt x="2675206" y="1960773"/>
                </a:cubicBezTo>
                <a:lnTo>
                  <a:pt x="2574043" y="1950575"/>
                </a:lnTo>
                <a:lnTo>
                  <a:pt x="2553660" y="1951604"/>
                </a:lnTo>
                <a:lnTo>
                  <a:pt x="2553660" y="1948520"/>
                </a:lnTo>
                <a:lnTo>
                  <a:pt x="2553660" y="1578906"/>
                </a:lnTo>
                <a:lnTo>
                  <a:pt x="2553660" y="1575822"/>
                </a:lnTo>
                <a:lnTo>
                  <a:pt x="2574041" y="1576851"/>
                </a:lnTo>
                <a:lnTo>
                  <a:pt x="2675206" y="1566653"/>
                </a:lnTo>
                <a:cubicBezTo>
                  <a:pt x="2950030" y="1510416"/>
                  <a:pt x="3156764" y="1267252"/>
                  <a:pt x="3156764" y="975802"/>
                </a:cubicBezTo>
                <a:cubicBezTo>
                  <a:pt x="3156764" y="642717"/>
                  <a:pt x="2886745" y="372698"/>
                  <a:pt x="2553660" y="372698"/>
                </a:cubicBezTo>
                <a:cubicBezTo>
                  <a:pt x="2262210" y="372698"/>
                  <a:pt x="2019046" y="579432"/>
                  <a:pt x="1962809" y="854256"/>
                </a:cubicBezTo>
                <a:lnTo>
                  <a:pt x="1951255" y="968866"/>
                </a:lnTo>
                <a:lnTo>
                  <a:pt x="1951605" y="975802"/>
                </a:lnTo>
                <a:lnTo>
                  <a:pt x="1951432" y="979231"/>
                </a:lnTo>
                <a:lnTo>
                  <a:pt x="1950901" y="979231"/>
                </a:lnTo>
                <a:lnTo>
                  <a:pt x="1578561" y="979231"/>
                </a:lnTo>
                <a:lnTo>
                  <a:pt x="1578030" y="979231"/>
                </a:lnTo>
                <a:lnTo>
                  <a:pt x="1577857" y="975802"/>
                </a:lnTo>
                <a:lnTo>
                  <a:pt x="1578208" y="968866"/>
                </a:lnTo>
                <a:lnTo>
                  <a:pt x="1566654" y="854256"/>
                </a:lnTo>
                <a:cubicBezTo>
                  <a:pt x="1510417" y="579432"/>
                  <a:pt x="1267252" y="372698"/>
                  <a:pt x="975803" y="372698"/>
                </a:cubicBezTo>
                <a:close/>
                <a:moveTo>
                  <a:pt x="975803" y="0"/>
                </a:moveTo>
                <a:cubicBezTo>
                  <a:pt x="1245263" y="0"/>
                  <a:pt x="1489214" y="109221"/>
                  <a:pt x="1665799" y="285806"/>
                </a:cubicBezTo>
                <a:lnTo>
                  <a:pt x="1764731" y="405712"/>
                </a:lnTo>
                <a:lnTo>
                  <a:pt x="1863663" y="285806"/>
                </a:lnTo>
                <a:cubicBezTo>
                  <a:pt x="2040249" y="109221"/>
                  <a:pt x="2284199" y="0"/>
                  <a:pt x="2553660" y="0"/>
                </a:cubicBezTo>
                <a:cubicBezTo>
                  <a:pt x="3092581" y="0"/>
                  <a:pt x="3529462" y="436882"/>
                  <a:pt x="3529462" y="975802"/>
                </a:cubicBezTo>
                <a:cubicBezTo>
                  <a:pt x="3529462" y="1245262"/>
                  <a:pt x="3420242" y="1489213"/>
                  <a:pt x="3243656" y="1665798"/>
                </a:cubicBezTo>
                <a:lnTo>
                  <a:pt x="3124983" y="1763713"/>
                </a:lnTo>
                <a:lnTo>
                  <a:pt x="3243656" y="1861628"/>
                </a:lnTo>
                <a:cubicBezTo>
                  <a:pt x="3420242" y="2038214"/>
                  <a:pt x="3529462" y="2282164"/>
                  <a:pt x="3529462" y="2551624"/>
                </a:cubicBezTo>
                <a:cubicBezTo>
                  <a:pt x="3529462" y="3090545"/>
                  <a:pt x="3092581" y="3527426"/>
                  <a:pt x="2553660" y="3527426"/>
                </a:cubicBezTo>
                <a:cubicBezTo>
                  <a:pt x="2284199" y="3527426"/>
                  <a:pt x="2040249" y="3418206"/>
                  <a:pt x="1863663" y="3241620"/>
                </a:cubicBezTo>
                <a:lnTo>
                  <a:pt x="1764731" y="3121714"/>
                </a:lnTo>
                <a:lnTo>
                  <a:pt x="1665799" y="3241620"/>
                </a:lnTo>
                <a:cubicBezTo>
                  <a:pt x="1489214" y="3418206"/>
                  <a:pt x="1245263" y="3527426"/>
                  <a:pt x="975803" y="3527426"/>
                </a:cubicBezTo>
                <a:cubicBezTo>
                  <a:pt x="436882" y="3527426"/>
                  <a:pt x="0" y="3090545"/>
                  <a:pt x="0" y="2551624"/>
                </a:cubicBezTo>
                <a:cubicBezTo>
                  <a:pt x="0" y="2282164"/>
                  <a:pt x="109221" y="2038214"/>
                  <a:pt x="285806" y="1861628"/>
                </a:cubicBezTo>
                <a:lnTo>
                  <a:pt x="404480" y="1763713"/>
                </a:lnTo>
                <a:lnTo>
                  <a:pt x="285806" y="1665798"/>
                </a:lnTo>
                <a:cubicBezTo>
                  <a:pt x="109221" y="1489213"/>
                  <a:pt x="0" y="1245262"/>
                  <a:pt x="0" y="975802"/>
                </a:cubicBezTo>
                <a:cubicBezTo>
                  <a:pt x="0" y="436882"/>
                  <a:pt x="436882" y="0"/>
                  <a:pt x="975803" y="0"/>
                </a:cubicBezTo>
                <a:close/>
              </a:path>
            </a:pathLst>
          </a:custGeom>
          <a:solidFill>
            <a:srgbClr val="DDDDDD"/>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9" name="椭圆 8"/>
          <p:cNvSpPr/>
          <p:nvPr/>
        </p:nvSpPr>
        <p:spPr>
          <a:xfrm>
            <a:off x="3670678"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10" name="椭圆 9"/>
          <p:cNvSpPr/>
          <p:nvPr/>
        </p:nvSpPr>
        <p:spPr>
          <a:xfrm>
            <a:off x="4854071" y="2108150"/>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11" name="椭圆 10"/>
          <p:cNvSpPr/>
          <p:nvPr/>
        </p:nvSpPr>
        <p:spPr>
          <a:xfrm>
            <a:off x="4854071"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12" name="椭圆 11"/>
          <p:cNvSpPr/>
          <p:nvPr/>
        </p:nvSpPr>
        <p:spPr>
          <a:xfrm>
            <a:off x="3670678" y="3290017"/>
            <a:ext cx="619253" cy="619253"/>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14" name="组合 13"/>
          <p:cNvGrpSpPr/>
          <p:nvPr/>
        </p:nvGrpSpPr>
        <p:grpSpPr>
          <a:xfrm>
            <a:off x="6092226" y="1601397"/>
            <a:ext cx="1808311" cy="966839"/>
            <a:chOff x="6818242" y="1725490"/>
            <a:chExt cx="2411081" cy="1289119"/>
          </a:xfrm>
        </p:grpSpPr>
        <p:sp>
          <p:nvSpPr>
            <p:cNvPr id="15" name="文本框 6"/>
            <p:cNvSpPr txBox="1"/>
            <p:nvPr/>
          </p:nvSpPr>
          <p:spPr>
            <a:xfrm>
              <a:off x="6818242" y="2046869"/>
              <a:ext cx="2411081" cy="9677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对公司客户资料进行维护。包括客户与公司的交易记录，对于有交易记录的客户，用户无法删除。</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6" name="文本框 7"/>
            <p:cNvSpPr txBox="1"/>
            <p:nvPr/>
          </p:nvSpPr>
          <p:spPr>
            <a:xfrm>
              <a:off x="6818243" y="1725490"/>
              <a:ext cx="1813378"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客户资料维护</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17" name="组合 16"/>
          <p:cNvGrpSpPr/>
          <p:nvPr/>
        </p:nvGrpSpPr>
        <p:grpSpPr>
          <a:xfrm>
            <a:off x="6092226" y="3562540"/>
            <a:ext cx="1808311" cy="1178294"/>
            <a:chOff x="6818242" y="1725490"/>
            <a:chExt cx="2411081" cy="1571059"/>
          </a:xfrm>
        </p:grpSpPr>
        <p:sp>
          <p:nvSpPr>
            <p:cNvPr id="18" name="文本框 6"/>
            <p:cNvSpPr txBox="1"/>
            <p:nvPr/>
          </p:nvSpPr>
          <p:spPr>
            <a:xfrm>
              <a:off x="6818242" y="2046869"/>
              <a:ext cx="2411081" cy="124968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对商品数据进行维护，特别是对于安全存量与现有存量。当存量低于安全存量时，系统会提醒用户尽早进货。</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9" name="文本框 7"/>
            <p:cNvSpPr txBox="1"/>
            <p:nvPr/>
          </p:nvSpPr>
          <p:spPr>
            <a:xfrm>
              <a:off x="6818243" y="1725490"/>
              <a:ext cx="1813378"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商品资料维护</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20" name="组合 19"/>
          <p:cNvGrpSpPr/>
          <p:nvPr/>
        </p:nvGrpSpPr>
        <p:grpSpPr>
          <a:xfrm>
            <a:off x="1244214" y="1601397"/>
            <a:ext cx="1808311" cy="1178294"/>
            <a:chOff x="6818242" y="1725490"/>
            <a:chExt cx="2411081" cy="1571059"/>
          </a:xfrm>
        </p:grpSpPr>
        <p:sp>
          <p:nvSpPr>
            <p:cNvPr id="21" name="文本框 6"/>
            <p:cNvSpPr txBox="1"/>
            <p:nvPr/>
          </p:nvSpPr>
          <p:spPr>
            <a:xfrm>
              <a:off x="6818242" y="2046869"/>
              <a:ext cx="2411081" cy="124968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lnSpc>
                  <a:spcPts val="165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对在职的销售员进行信息管理</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r">
                <a:lnSpc>
                  <a:spcPts val="165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可以添加、编辑，删除销售员</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有负责客户的销售员无法删除</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需派遣其他销售员接手客户</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7"/>
            <p:cNvSpPr txBox="1"/>
            <p:nvPr/>
          </p:nvSpPr>
          <p:spPr>
            <a:xfrm>
              <a:off x="7415945" y="1725490"/>
              <a:ext cx="1813378"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销售员资料维护</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23" name="组合 22"/>
          <p:cNvGrpSpPr/>
          <p:nvPr/>
        </p:nvGrpSpPr>
        <p:grpSpPr>
          <a:xfrm>
            <a:off x="1244214" y="3562540"/>
            <a:ext cx="1808311" cy="755384"/>
            <a:chOff x="6818242" y="1725490"/>
            <a:chExt cx="2411081" cy="1007179"/>
          </a:xfrm>
        </p:grpSpPr>
        <p:sp>
          <p:nvSpPr>
            <p:cNvPr id="24" name="文本框 6"/>
            <p:cNvSpPr txBox="1"/>
            <p:nvPr/>
          </p:nvSpPr>
          <p:spPr>
            <a:xfrm>
              <a:off x="6818242" y="2046869"/>
              <a:ext cx="2411081" cy="6858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修改，删除，新增或查询供应商数据，对供应商资料进行维护       </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5" name="文本框 7"/>
            <p:cNvSpPr txBox="1"/>
            <p:nvPr/>
          </p:nvSpPr>
          <p:spPr>
            <a:xfrm>
              <a:off x="7415945" y="1725490"/>
              <a:ext cx="1813378"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供应商资料维护</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28" name="组合 27"/>
          <p:cNvGrpSpPr/>
          <p:nvPr/>
        </p:nvGrpSpPr>
        <p:grpSpPr>
          <a:xfrm>
            <a:off x="251900" y="155730"/>
            <a:ext cx="8568572" cy="625338"/>
            <a:chOff x="251900" y="155730"/>
            <a:chExt cx="8568572" cy="625338"/>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171069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基本资料维护</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6" name="文本框 4"/>
              <p:cNvSpPr txBox="1"/>
              <p:nvPr/>
            </p:nvSpPr>
            <p:spPr>
              <a:xfrm>
                <a:off x="973890" y="617339"/>
                <a:ext cx="1170552"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40" name="矩形 39"/>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1500"/>
                            </p:stCondLst>
                            <p:childTnLst>
                              <p:par>
                                <p:cTn id="33" presetID="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0-#ppt_w/2"/>
                                          </p:val>
                                        </p:tav>
                                        <p:tav tm="100000">
                                          <p:val>
                                            <p:strVal val="#ppt_x"/>
                                          </p:val>
                                        </p:tav>
                                      </p:tavLst>
                                    </p:anim>
                                    <p:anim calcmode="lin" valueType="num">
                                      <p:cBhvr additive="base">
                                        <p:cTn id="40" dur="500" fill="hold"/>
                                        <p:tgtEl>
                                          <p:spTgt spid="2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764381" y="1491630"/>
            <a:ext cx="700088" cy="700088"/>
          </a:xfrm>
          <a:prstGeom prst="rect">
            <a:avLst/>
          </a:prstGeom>
          <a:solidFill>
            <a:srgbClr val="376092"/>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54" name="椭圆 7"/>
          <p:cNvSpPr/>
          <p:nvPr/>
        </p:nvSpPr>
        <p:spPr>
          <a:xfrm>
            <a:off x="958095" y="1638978"/>
            <a:ext cx="312661" cy="405392"/>
          </a:xfrm>
          <a:custGeom>
            <a:avLst/>
            <a:gdLst>
              <a:gd name="connsiteX0" fmla="*/ 258685 w 463474"/>
              <a:gd name="connsiteY0" fmla="*/ 467637 h 600935"/>
              <a:gd name="connsiteX1" fmla="*/ 345002 w 463474"/>
              <a:gd name="connsiteY1" fmla="*/ 467637 h 600935"/>
              <a:gd name="connsiteX2" fmla="*/ 345002 w 463474"/>
              <a:gd name="connsiteY2" fmla="*/ 501085 h 600935"/>
              <a:gd name="connsiteX3" fmla="*/ 258685 w 463474"/>
              <a:gd name="connsiteY3" fmla="*/ 501085 h 600935"/>
              <a:gd name="connsiteX4" fmla="*/ 258685 w 463474"/>
              <a:gd name="connsiteY4" fmla="*/ 467637 h 600935"/>
              <a:gd name="connsiteX5" fmla="*/ 98427 w 463474"/>
              <a:gd name="connsiteY5" fmla="*/ 380841 h 600935"/>
              <a:gd name="connsiteX6" fmla="*/ 345006 w 463474"/>
              <a:gd name="connsiteY6" fmla="*/ 380841 h 600935"/>
              <a:gd name="connsiteX7" fmla="*/ 345006 w 463474"/>
              <a:gd name="connsiteY7" fmla="*/ 414148 h 600935"/>
              <a:gd name="connsiteX8" fmla="*/ 98427 w 463474"/>
              <a:gd name="connsiteY8" fmla="*/ 414148 h 600935"/>
              <a:gd name="connsiteX9" fmla="*/ 98427 w 463474"/>
              <a:gd name="connsiteY9" fmla="*/ 380841 h 600935"/>
              <a:gd name="connsiteX10" fmla="*/ 98427 w 463474"/>
              <a:gd name="connsiteY10" fmla="*/ 321002 h 600935"/>
              <a:gd name="connsiteX11" fmla="*/ 345006 w 463474"/>
              <a:gd name="connsiteY11" fmla="*/ 321002 h 600935"/>
              <a:gd name="connsiteX12" fmla="*/ 345006 w 463474"/>
              <a:gd name="connsiteY12" fmla="*/ 354309 h 600935"/>
              <a:gd name="connsiteX13" fmla="*/ 98427 w 463474"/>
              <a:gd name="connsiteY13" fmla="*/ 354309 h 600935"/>
              <a:gd name="connsiteX14" fmla="*/ 98427 w 463474"/>
              <a:gd name="connsiteY14" fmla="*/ 321002 h 600935"/>
              <a:gd name="connsiteX15" fmla="*/ 98427 w 463474"/>
              <a:gd name="connsiteY15" fmla="*/ 267161 h 600935"/>
              <a:gd name="connsiteX16" fmla="*/ 345006 w 463474"/>
              <a:gd name="connsiteY16" fmla="*/ 267161 h 600935"/>
              <a:gd name="connsiteX17" fmla="*/ 345006 w 463474"/>
              <a:gd name="connsiteY17" fmla="*/ 300468 h 600935"/>
              <a:gd name="connsiteX18" fmla="*/ 98427 w 463474"/>
              <a:gd name="connsiteY18" fmla="*/ 300468 h 600935"/>
              <a:gd name="connsiteX19" fmla="*/ 98427 w 463474"/>
              <a:gd name="connsiteY19" fmla="*/ 267161 h 600935"/>
              <a:gd name="connsiteX20" fmla="*/ 102892 w 463474"/>
              <a:gd name="connsiteY20" fmla="*/ 181353 h 600935"/>
              <a:gd name="connsiteX21" fmla="*/ 189389 w 463474"/>
              <a:gd name="connsiteY21" fmla="*/ 181353 h 600935"/>
              <a:gd name="connsiteX22" fmla="*/ 189389 w 463474"/>
              <a:gd name="connsiteY22" fmla="*/ 214872 h 600935"/>
              <a:gd name="connsiteX23" fmla="*/ 102892 w 463474"/>
              <a:gd name="connsiteY23" fmla="*/ 214872 h 600935"/>
              <a:gd name="connsiteX24" fmla="*/ 102892 w 463474"/>
              <a:gd name="connsiteY24" fmla="*/ 181353 h 600935"/>
              <a:gd name="connsiteX25" fmla="*/ 102892 w 463474"/>
              <a:gd name="connsiteY25" fmla="*/ 127512 h 600935"/>
              <a:gd name="connsiteX26" fmla="*/ 189389 w 463474"/>
              <a:gd name="connsiteY26" fmla="*/ 127512 h 600935"/>
              <a:gd name="connsiteX27" fmla="*/ 189389 w 463474"/>
              <a:gd name="connsiteY27" fmla="*/ 160819 h 600935"/>
              <a:gd name="connsiteX28" fmla="*/ 102892 w 463474"/>
              <a:gd name="connsiteY28" fmla="*/ 160819 h 600935"/>
              <a:gd name="connsiteX29" fmla="*/ 102892 w 463474"/>
              <a:gd name="connsiteY29" fmla="*/ 127512 h 600935"/>
              <a:gd name="connsiteX30" fmla="*/ 40068 w 463474"/>
              <a:gd name="connsiteY30" fmla="*/ 40011 h 600935"/>
              <a:gd name="connsiteX31" fmla="*/ 40068 w 463474"/>
              <a:gd name="connsiteY31" fmla="*/ 560924 h 600935"/>
              <a:gd name="connsiteX32" fmla="*/ 423407 w 463474"/>
              <a:gd name="connsiteY32" fmla="*/ 560924 h 600935"/>
              <a:gd name="connsiteX33" fmla="*/ 423407 w 463474"/>
              <a:gd name="connsiteY33" fmla="*/ 103490 h 600935"/>
              <a:gd name="connsiteX34" fmla="*/ 356756 w 463474"/>
              <a:gd name="connsiteY34" fmla="*/ 103490 h 600935"/>
              <a:gd name="connsiteX35" fmla="*/ 356756 w 463474"/>
              <a:gd name="connsiteY35" fmla="*/ 40011 h 600935"/>
              <a:gd name="connsiteX36" fmla="*/ 0 w 463474"/>
              <a:gd name="connsiteY36" fmla="*/ 0 h 600935"/>
              <a:gd name="connsiteX37" fmla="*/ 377367 w 463474"/>
              <a:gd name="connsiteY37" fmla="*/ 0 h 600935"/>
              <a:gd name="connsiteX38" fmla="*/ 463474 w 463474"/>
              <a:gd name="connsiteY38" fmla="*/ 83292 h 600935"/>
              <a:gd name="connsiteX39" fmla="*/ 463474 w 463474"/>
              <a:gd name="connsiteY39" fmla="*/ 600935 h 600935"/>
              <a:gd name="connsiteX40" fmla="*/ 0 w 463474"/>
              <a:gd name="connsiteY40" fmla="*/ 600935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474" h="600935">
                <a:moveTo>
                  <a:pt x="258685" y="467637"/>
                </a:moveTo>
                <a:lnTo>
                  <a:pt x="345002" y="467637"/>
                </a:lnTo>
                <a:cubicBezTo>
                  <a:pt x="365811" y="467637"/>
                  <a:pt x="365811" y="501085"/>
                  <a:pt x="345002" y="501085"/>
                </a:cubicBezTo>
                <a:lnTo>
                  <a:pt x="258685" y="501085"/>
                </a:lnTo>
                <a:cubicBezTo>
                  <a:pt x="237876" y="501085"/>
                  <a:pt x="237876" y="467637"/>
                  <a:pt x="258685" y="467637"/>
                </a:cubicBezTo>
                <a:close/>
                <a:moveTo>
                  <a:pt x="98427" y="380841"/>
                </a:moveTo>
                <a:lnTo>
                  <a:pt x="345006" y="380841"/>
                </a:lnTo>
                <a:cubicBezTo>
                  <a:pt x="365811" y="380841"/>
                  <a:pt x="365811" y="414148"/>
                  <a:pt x="345006" y="414148"/>
                </a:cubicBezTo>
                <a:lnTo>
                  <a:pt x="98427" y="414148"/>
                </a:lnTo>
                <a:cubicBezTo>
                  <a:pt x="77622" y="414148"/>
                  <a:pt x="77622" y="380841"/>
                  <a:pt x="98427" y="380841"/>
                </a:cubicBezTo>
                <a:close/>
                <a:moveTo>
                  <a:pt x="98427" y="321002"/>
                </a:moveTo>
                <a:lnTo>
                  <a:pt x="345006" y="321002"/>
                </a:lnTo>
                <a:cubicBezTo>
                  <a:pt x="365811" y="321002"/>
                  <a:pt x="365811" y="354309"/>
                  <a:pt x="345006" y="354309"/>
                </a:cubicBezTo>
                <a:lnTo>
                  <a:pt x="98427" y="354309"/>
                </a:lnTo>
                <a:cubicBezTo>
                  <a:pt x="77622" y="354309"/>
                  <a:pt x="77622" y="321002"/>
                  <a:pt x="98427" y="321002"/>
                </a:cubicBezTo>
                <a:close/>
                <a:moveTo>
                  <a:pt x="98427" y="267161"/>
                </a:moveTo>
                <a:lnTo>
                  <a:pt x="345006" y="267161"/>
                </a:lnTo>
                <a:cubicBezTo>
                  <a:pt x="365811" y="267161"/>
                  <a:pt x="365811" y="300468"/>
                  <a:pt x="345006" y="300468"/>
                </a:cubicBezTo>
                <a:lnTo>
                  <a:pt x="98427" y="300468"/>
                </a:lnTo>
                <a:cubicBezTo>
                  <a:pt x="77622" y="300468"/>
                  <a:pt x="77622" y="267161"/>
                  <a:pt x="98427" y="267161"/>
                </a:cubicBezTo>
                <a:close/>
                <a:moveTo>
                  <a:pt x="102892" y="181353"/>
                </a:moveTo>
                <a:lnTo>
                  <a:pt x="189389" y="181353"/>
                </a:lnTo>
                <a:cubicBezTo>
                  <a:pt x="210002" y="181353"/>
                  <a:pt x="210002" y="214872"/>
                  <a:pt x="189389" y="214872"/>
                </a:cubicBezTo>
                <a:lnTo>
                  <a:pt x="102892" y="214872"/>
                </a:lnTo>
                <a:cubicBezTo>
                  <a:pt x="82279" y="214872"/>
                  <a:pt x="82279" y="181353"/>
                  <a:pt x="102892" y="181353"/>
                </a:cubicBezTo>
                <a:close/>
                <a:moveTo>
                  <a:pt x="102892" y="127512"/>
                </a:moveTo>
                <a:lnTo>
                  <a:pt x="189389" y="127512"/>
                </a:lnTo>
                <a:cubicBezTo>
                  <a:pt x="210002" y="127512"/>
                  <a:pt x="210002" y="160819"/>
                  <a:pt x="189389" y="160819"/>
                </a:cubicBezTo>
                <a:lnTo>
                  <a:pt x="102892" y="160819"/>
                </a:lnTo>
                <a:cubicBezTo>
                  <a:pt x="82279" y="160819"/>
                  <a:pt x="82279" y="127512"/>
                  <a:pt x="102892" y="127512"/>
                </a:cubicBezTo>
                <a:close/>
                <a:moveTo>
                  <a:pt x="40068" y="40011"/>
                </a:moveTo>
                <a:lnTo>
                  <a:pt x="40068" y="560924"/>
                </a:lnTo>
                <a:lnTo>
                  <a:pt x="423407" y="560924"/>
                </a:lnTo>
                <a:lnTo>
                  <a:pt x="423407" y="103490"/>
                </a:lnTo>
                <a:lnTo>
                  <a:pt x="356756" y="103490"/>
                </a:lnTo>
                <a:lnTo>
                  <a:pt x="356756" y="40011"/>
                </a:lnTo>
                <a:close/>
                <a:moveTo>
                  <a:pt x="0" y="0"/>
                </a:moveTo>
                <a:lnTo>
                  <a:pt x="377367" y="0"/>
                </a:lnTo>
                <a:lnTo>
                  <a:pt x="463474" y="83292"/>
                </a:lnTo>
                <a:lnTo>
                  <a:pt x="463474" y="600935"/>
                </a:lnTo>
                <a:lnTo>
                  <a:pt x="0" y="600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81" name="组合 80"/>
          <p:cNvGrpSpPr/>
          <p:nvPr/>
        </p:nvGrpSpPr>
        <p:grpSpPr>
          <a:xfrm>
            <a:off x="1507331" y="1491630"/>
            <a:ext cx="2950368" cy="700088"/>
            <a:chOff x="2009774" y="2386013"/>
            <a:chExt cx="3933824" cy="933450"/>
          </a:xfrm>
          <a:effectLst>
            <a:outerShdw blurRad="254000" dist="63500" dir="2700000" algn="tl" rotWithShape="0">
              <a:prstClr val="black">
                <a:alpha val="30000"/>
              </a:prstClr>
            </a:outerShdw>
          </a:effectLst>
        </p:grpSpPr>
        <p:sp>
          <p:nvSpPr>
            <p:cNvPr id="55" name="矩形 54"/>
            <p:cNvSpPr/>
            <p:nvPr/>
          </p:nvSpPr>
          <p:spPr>
            <a:xfrm>
              <a:off x="2009774" y="2386013"/>
              <a:ext cx="3933824" cy="933450"/>
            </a:xfrm>
            <a:prstGeom prst="rect">
              <a:avLst/>
            </a:prstGeom>
            <a:gradFill flip="none" rotWithShape="1">
              <a:gsLst>
                <a:gs pos="0">
                  <a:schemeClr val="bg1">
                    <a:lumMod val="85000"/>
                  </a:schemeClr>
                </a:gs>
                <a:gs pos="100000">
                  <a:schemeClr val="bg1"/>
                </a:gs>
              </a:gsLst>
              <a:lin ang="8100000" scaled="1"/>
              <a:tileRect/>
            </a:gra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35" name="文本框 6"/>
            <p:cNvSpPr txBox="1"/>
            <p:nvPr/>
          </p:nvSpPr>
          <p:spPr>
            <a:xfrm>
              <a:off x="2149089" y="2731515"/>
              <a:ext cx="3578611" cy="3064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对现有存量低于安全存量的商品进行数据导出</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6" name="文本框 7"/>
            <p:cNvSpPr txBox="1"/>
            <p:nvPr/>
          </p:nvSpPr>
          <p:spPr>
            <a:xfrm>
              <a:off x="2149090" y="2468192"/>
              <a:ext cx="1813379"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导出库存预警</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88" name="组合 87"/>
          <p:cNvGrpSpPr/>
          <p:nvPr/>
        </p:nvGrpSpPr>
        <p:grpSpPr>
          <a:xfrm>
            <a:off x="251900" y="155730"/>
            <a:ext cx="8568572" cy="625338"/>
            <a:chOff x="251900" y="155730"/>
            <a:chExt cx="8568572" cy="625338"/>
          </a:xfrm>
        </p:grpSpPr>
        <p:cxnSp>
          <p:nvCxnSpPr>
            <p:cNvPr id="89" name="直接连接符 8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331640" y="255120"/>
              <a:ext cx="120142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报表导出</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91" name="组合 90"/>
            <p:cNvGrpSpPr/>
            <p:nvPr/>
          </p:nvGrpSpPr>
          <p:grpSpPr>
            <a:xfrm>
              <a:off x="251900" y="195486"/>
              <a:ext cx="887938" cy="585582"/>
              <a:chOff x="562441" y="531294"/>
              <a:chExt cx="2322326" cy="1531540"/>
            </a:xfrm>
          </p:grpSpPr>
          <p:sp>
            <p:nvSpPr>
              <p:cNvPr id="93" name="圆角矩形 92"/>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4" name="圆角矩形 93"/>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5" name="圆角矩形 94"/>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6" name="圆角矩形 9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7" name="圆角矩形 9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8" name="文本框 4"/>
              <p:cNvSpPr txBox="1"/>
              <p:nvPr/>
            </p:nvSpPr>
            <p:spPr>
              <a:xfrm>
                <a:off x="986193" y="617339"/>
                <a:ext cx="1145944" cy="96325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92" name="矩形 91"/>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
        <p:nvSpPr>
          <p:cNvPr id="20" name="矩形 19"/>
          <p:cNvSpPr/>
          <p:nvPr/>
        </p:nvSpPr>
        <p:spPr>
          <a:xfrm>
            <a:off x="764381" y="3221370"/>
            <a:ext cx="700088" cy="700088"/>
          </a:xfrm>
          <a:prstGeom prst="rect">
            <a:avLst/>
          </a:prstGeom>
          <a:solidFill>
            <a:srgbClr val="376092"/>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21" name="椭圆 7"/>
          <p:cNvSpPr/>
          <p:nvPr/>
        </p:nvSpPr>
        <p:spPr>
          <a:xfrm>
            <a:off x="958095" y="3368718"/>
            <a:ext cx="312661" cy="405392"/>
          </a:xfrm>
          <a:custGeom>
            <a:avLst/>
            <a:gdLst>
              <a:gd name="connsiteX0" fmla="*/ 258685 w 463474"/>
              <a:gd name="connsiteY0" fmla="*/ 467637 h 600935"/>
              <a:gd name="connsiteX1" fmla="*/ 345002 w 463474"/>
              <a:gd name="connsiteY1" fmla="*/ 467637 h 600935"/>
              <a:gd name="connsiteX2" fmla="*/ 345002 w 463474"/>
              <a:gd name="connsiteY2" fmla="*/ 501085 h 600935"/>
              <a:gd name="connsiteX3" fmla="*/ 258685 w 463474"/>
              <a:gd name="connsiteY3" fmla="*/ 501085 h 600935"/>
              <a:gd name="connsiteX4" fmla="*/ 258685 w 463474"/>
              <a:gd name="connsiteY4" fmla="*/ 467637 h 600935"/>
              <a:gd name="connsiteX5" fmla="*/ 98427 w 463474"/>
              <a:gd name="connsiteY5" fmla="*/ 380841 h 600935"/>
              <a:gd name="connsiteX6" fmla="*/ 345006 w 463474"/>
              <a:gd name="connsiteY6" fmla="*/ 380841 h 600935"/>
              <a:gd name="connsiteX7" fmla="*/ 345006 w 463474"/>
              <a:gd name="connsiteY7" fmla="*/ 414148 h 600935"/>
              <a:gd name="connsiteX8" fmla="*/ 98427 w 463474"/>
              <a:gd name="connsiteY8" fmla="*/ 414148 h 600935"/>
              <a:gd name="connsiteX9" fmla="*/ 98427 w 463474"/>
              <a:gd name="connsiteY9" fmla="*/ 380841 h 600935"/>
              <a:gd name="connsiteX10" fmla="*/ 98427 w 463474"/>
              <a:gd name="connsiteY10" fmla="*/ 321002 h 600935"/>
              <a:gd name="connsiteX11" fmla="*/ 345006 w 463474"/>
              <a:gd name="connsiteY11" fmla="*/ 321002 h 600935"/>
              <a:gd name="connsiteX12" fmla="*/ 345006 w 463474"/>
              <a:gd name="connsiteY12" fmla="*/ 354309 h 600935"/>
              <a:gd name="connsiteX13" fmla="*/ 98427 w 463474"/>
              <a:gd name="connsiteY13" fmla="*/ 354309 h 600935"/>
              <a:gd name="connsiteX14" fmla="*/ 98427 w 463474"/>
              <a:gd name="connsiteY14" fmla="*/ 321002 h 600935"/>
              <a:gd name="connsiteX15" fmla="*/ 98427 w 463474"/>
              <a:gd name="connsiteY15" fmla="*/ 267161 h 600935"/>
              <a:gd name="connsiteX16" fmla="*/ 345006 w 463474"/>
              <a:gd name="connsiteY16" fmla="*/ 267161 h 600935"/>
              <a:gd name="connsiteX17" fmla="*/ 345006 w 463474"/>
              <a:gd name="connsiteY17" fmla="*/ 300468 h 600935"/>
              <a:gd name="connsiteX18" fmla="*/ 98427 w 463474"/>
              <a:gd name="connsiteY18" fmla="*/ 300468 h 600935"/>
              <a:gd name="connsiteX19" fmla="*/ 98427 w 463474"/>
              <a:gd name="connsiteY19" fmla="*/ 267161 h 600935"/>
              <a:gd name="connsiteX20" fmla="*/ 102892 w 463474"/>
              <a:gd name="connsiteY20" fmla="*/ 181353 h 600935"/>
              <a:gd name="connsiteX21" fmla="*/ 189389 w 463474"/>
              <a:gd name="connsiteY21" fmla="*/ 181353 h 600935"/>
              <a:gd name="connsiteX22" fmla="*/ 189389 w 463474"/>
              <a:gd name="connsiteY22" fmla="*/ 214872 h 600935"/>
              <a:gd name="connsiteX23" fmla="*/ 102892 w 463474"/>
              <a:gd name="connsiteY23" fmla="*/ 214872 h 600935"/>
              <a:gd name="connsiteX24" fmla="*/ 102892 w 463474"/>
              <a:gd name="connsiteY24" fmla="*/ 181353 h 600935"/>
              <a:gd name="connsiteX25" fmla="*/ 102892 w 463474"/>
              <a:gd name="connsiteY25" fmla="*/ 127512 h 600935"/>
              <a:gd name="connsiteX26" fmla="*/ 189389 w 463474"/>
              <a:gd name="connsiteY26" fmla="*/ 127512 h 600935"/>
              <a:gd name="connsiteX27" fmla="*/ 189389 w 463474"/>
              <a:gd name="connsiteY27" fmla="*/ 160819 h 600935"/>
              <a:gd name="connsiteX28" fmla="*/ 102892 w 463474"/>
              <a:gd name="connsiteY28" fmla="*/ 160819 h 600935"/>
              <a:gd name="connsiteX29" fmla="*/ 102892 w 463474"/>
              <a:gd name="connsiteY29" fmla="*/ 127512 h 600935"/>
              <a:gd name="connsiteX30" fmla="*/ 40068 w 463474"/>
              <a:gd name="connsiteY30" fmla="*/ 40011 h 600935"/>
              <a:gd name="connsiteX31" fmla="*/ 40068 w 463474"/>
              <a:gd name="connsiteY31" fmla="*/ 560924 h 600935"/>
              <a:gd name="connsiteX32" fmla="*/ 423407 w 463474"/>
              <a:gd name="connsiteY32" fmla="*/ 560924 h 600935"/>
              <a:gd name="connsiteX33" fmla="*/ 423407 w 463474"/>
              <a:gd name="connsiteY33" fmla="*/ 103490 h 600935"/>
              <a:gd name="connsiteX34" fmla="*/ 356756 w 463474"/>
              <a:gd name="connsiteY34" fmla="*/ 103490 h 600935"/>
              <a:gd name="connsiteX35" fmla="*/ 356756 w 463474"/>
              <a:gd name="connsiteY35" fmla="*/ 40011 h 600935"/>
              <a:gd name="connsiteX36" fmla="*/ 0 w 463474"/>
              <a:gd name="connsiteY36" fmla="*/ 0 h 600935"/>
              <a:gd name="connsiteX37" fmla="*/ 377367 w 463474"/>
              <a:gd name="connsiteY37" fmla="*/ 0 h 600935"/>
              <a:gd name="connsiteX38" fmla="*/ 463474 w 463474"/>
              <a:gd name="connsiteY38" fmla="*/ 83292 h 600935"/>
              <a:gd name="connsiteX39" fmla="*/ 463474 w 463474"/>
              <a:gd name="connsiteY39" fmla="*/ 600935 h 600935"/>
              <a:gd name="connsiteX40" fmla="*/ 0 w 463474"/>
              <a:gd name="connsiteY40" fmla="*/ 600935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474" h="600935">
                <a:moveTo>
                  <a:pt x="258685" y="467637"/>
                </a:moveTo>
                <a:lnTo>
                  <a:pt x="345002" y="467637"/>
                </a:lnTo>
                <a:cubicBezTo>
                  <a:pt x="365811" y="467637"/>
                  <a:pt x="365811" y="501085"/>
                  <a:pt x="345002" y="501085"/>
                </a:cubicBezTo>
                <a:lnTo>
                  <a:pt x="258685" y="501085"/>
                </a:lnTo>
                <a:cubicBezTo>
                  <a:pt x="237876" y="501085"/>
                  <a:pt x="237876" y="467637"/>
                  <a:pt x="258685" y="467637"/>
                </a:cubicBezTo>
                <a:close/>
                <a:moveTo>
                  <a:pt x="98427" y="380841"/>
                </a:moveTo>
                <a:lnTo>
                  <a:pt x="345006" y="380841"/>
                </a:lnTo>
                <a:cubicBezTo>
                  <a:pt x="365811" y="380841"/>
                  <a:pt x="365811" y="414148"/>
                  <a:pt x="345006" y="414148"/>
                </a:cubicBezTo>
                <a:lnTo>
                  <a:pt x="98427" y="414148"/>
                </a:lnTo>
                <a:cubicBezTo>
                  <a:pt x="77622" y="414148"/>
                  <a:pt x="77622" y="380841"/>
                  <a:pt x="98427" y="380841"/>
                </a:cubicBezTo>
                <a:close/>
                <a:moveTo>
                  <a:pt x="98427" y="321002"/>
                </a:moveTo>
                <a:lnTo>
                  <a:pt x="345006" y="321002"/>
                </a:lnTo>
                <a:cubicBezTo>
                  <a:pt x="365811" y="321002"/>
                  <a:pt x="365811" y="354309"/>
                  <a:pt x="345006" y="354309"/>
                </a:cubicBezTo>
                <a:lnTo>
                  <a:pt x="98427" y="354309"/>
                </a:lnTo>
                <a:cubicBezTo>
                  <a:pt x="77622" y="354309"/>
                  <a:pt x="77622" y="321002"/>
                  <a:pt x="98427" y="321002"/>
                </a:cubicBezTo>
                <a:close/>
                <a:moveTo>
                  <a:pt x="98427" y="267161"/>
                </a:moveTo>
                <a:lnTo>
                  <a:pt x="345006" y="267161"/>
                </a:lnTo>
                <a:cubicBezTo>
                  <a:pt x="365811" y="267161"/>
                  <a:pt x="365811" y="300468"/>
                  <a:pt x="345006" y="300468"/>
                </a:cubicBezTo>
                <a:lnTo>
                  <a:pt x="98427" y="300468"/>
                </a:lnTo>
                <a:cubicBezTo>
                  <a:pt x="77622" y="300468"/>
                  <a:pt x="77622" y="267161"/>
                  <a:pt x="98427" y="267161"/>
                </a:cubicBezTo>
                <a:close/>
                <a:moveTo>
                  <a:pt x="102892" y="181353"/>
                </a:moveTo>
                <a:lnTo>
                  <a:pt x="189389" y="181353"/>
                </a:lnTo>
                <a:cubicBezTo>
                  <a:pt x="210002" y="181353"/>
                  <a:pt x="210002" y="214872"/>
                  <a:pt x="189389" y="214872"/>
                </a:cubicBezTo>
                <a:lnTo>
                  <a:pt x="102892" y="214872"/>
                </a:lnTo>
                <a:cubicBezTo>
                  <a:pt x="82279" y="214872"/>
                  <a:pt x="82279" y="181353"/>
                  <a:pt x="102892" y="181353"/>
                </a:cubicBezTo>
                <a:close/>
                <a:moveTo>
                  <a:pt x="102892" y="127512"/>
                </a:moveTo>
                <a:lnTo>
                  <a:pt x="189389" y="127512"/>
                </a:lnTo>
                <a:cubicBezTo>
                  <a:pt x="210002" y="127512"/>
                  <a:pt x="210002" y="160819"/>
                  <a:pt x="189389" y="160819"/>
                </a:cubicBezTo>
                <a:lnTo>
                  <a:pt x="102892" y="160819"/>
                </a:lnTo>
                <a:cubicBezTo>
                  <a:pt x="82279" y="160819"/>
                  <a:pt x="82279" y="127512"/>
                  <a:pt x="102892" y="127512"/>
                </a:cubicBezTo>
                <a:close/>
                <a:moveTo>
                  <a:pt x="40068" y="40011"/>
                </a:moveTo>
                <a:lnTo>
                  <a:pt x="40068" y="560924"/>
                </a:lnTo>
                <a:lnTo>
                  <a:pt x="423407" y="560924"/>
                </a:lnTo>
                <a:lnTo>
                  <a:pt x="423407" y="103490"/>
                </a:lnTo>
                <a:lnTo>
                  <a:pt x="356756" y="103490"/>
                </a:lnTo>
                <a:lnTo>
                  <a:pt x="356756" y="40011"/>
                </a:lnTo>
                <a:close/>
                <a:moveTo>
                  <a:pt x="0" y="0"/>
                </a:moveTo>
                <a:lnTo>
                  <a:pt x="377367" y="0"/>
                </a:lnTo>
                <a:lnTo>
                  <a:pt x="463474" y="83292"/>
                </a:lnTo>
                <a:lnTo>
                  <a:pt x="463474" y="600935"/>
                </a:lnTo>
                <a:lnTo>
                  <a:pt x="0" y="600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22" name="组合 21"/>
          <p:cNvGrpSpPr/>
          <p:nvPr/>
        </p:nvGrpSpPr>
        <p:grpSpPr>
          <a:xfrm>
            <a:off x="1507331" y="3221370"/>
            <a:ext cx="2950368" cy="700088"/>
            <a:chOff x="2009774" y="2386013"/>
            <a:chExt cx="3933824" cy="933450"/>
          </a:xfrm>
          <a:effectLst>
            <a:outerShdw blurRad="254000" dist="63500" dir="2700000" algn="tl" rotWithShape="0">
              <a:prstClr val="black">
                <a:alpha val="30000"/>
              </a:prstClr>
            </a:outerShdw>
          </a:effectLst>
        </p:grpSpPr>
        <p:sp>
          <p:nvSpPr>
            <p:cNvPr id="23" name="矩形 22"/>
            <p:cNvSpPr/>
            <p:nvPr/>
          </p:nvSpPr>
          <p:spPr>
            <a:xfrm>
              <a:off x="2009774" y="2386013"/>
              <a:ext cx="3933824" cy="933450"/>
            </a:xfrm>
            <a:prstGeom prst="rect">
              <a:avLst/>
            </a:prstGeom>
            <a:gradFill flip="none" rotWithShape="1">
              <a:gsLst>
                <a:gs pos="0">
                  <a:schemeClr val="bg1">
                    <a:lumMod val="85000"/>
                  </a:schemeClr>
                </a:gs>
                <a:gs pos="100000">
                  <a:schemeClr val="bg1"/>
                </a:gs>
              </a:gsLst>
              <a:lin ang="8100000" scaled="1"/>
              <a:tileRect/>
            </a:gra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24" name="文本框 6"/>
            <p:cNvSpPr txBox="1"/>
            <p:nvPr/>
          </p:nvSpPr>
          <p:spPr>
            <a:xfrm>
              <a:off x="2149089" y="2731515"/>
              <a:ext cx="3578611" cy="3064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对采购数据批量导出</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5" name="文本框 7"/>
            <p:cNvSpPr txBox="1"/>
            <p:nvPr/>
          </p:nvSpPr>
          <p:spPr>
            <a:xfrm>
              <a:off x="2149090" y="2468192"/>
              <a:ext cx="1813379"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导出采购报表</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sp>
        <p:nvSpPr>
          <p:cNvPr id="26" name="矩形 25"/>
          <p:cNvSpPr/>
          <p:nvPr/>
        </p:nvSpPr>
        <p:spPr>
          <a:xfrm>
            <a:off x="5069681" y="3222005"/>
            <a:ext cx="700088" cy="700088"/>
          </a:xfrm>
          <a:prstGeom prst="rect">
            <a:avLst/>
          </a:prstGeom>
          <a:solidFill>
            <a:srgbClr val="376092"/>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27" name="椭圆 7"/>
          <p:cNvSpPr/>
          <p:nvPr/>
        </p:nvSpPr>
        <p:spPr>
          <a:xfrm>
            <a:off x="5263395" y="3369353"/>
            <a:ext cx="312661" cy="405392"/>
          </a:xfrm>
          <a:custGeom>
            <a:avLst/>
            <a:gdLst>
              <a:gd name="connsiteX0" fmla="*/ 258685 w 463474"/>
              <a:gd name="connsiteY0" fmla="*/ 467637 h 600935"/>
              <a:gd name="connsiteX1" fmla="*/ 345002 w 463474"/>
              <a:gd name="connsiteY1" fmla="*/ 467637 h 600935"/>
              <a:gd name="connsiteX2" fmla="*/ 345002 w 463474"/>
              <a:gd name="connsiteY2" fmla="*/ 501085 h 600935"/>
              <a:gd name="connsiteX3" fmla="*/ 258685 w 463474"/>
              <a:gd name="connsiteY3" fmla="*/ 501085 h 600935"/>
              <a:gd name="connsiteX4" fmla="*/ 258685 w 463474"/>
              <a:gd name="connsiteY4" fmla="*/ 467637 h 600935"/>
              <a:gd name="connsiteX5" fmla="*/ 98427 w 463474"/>
              <a:gd name="connsiteY5" fmla="*/ 380841 h 600935"/>
              <a:gd name="connsiteX6" fmla="*/ 345006 w 463474"/>
              <a:gd name="connsiteY6" fmla="*/ 380841 h 600935"/>
              <a:gd name="connsiteX7" fmla="*/ 345006 w 463474"/>
              <a:gd name="connsiteY7" fmla="*/ 414148 h 600935"/>
              <a:gd name="connsiteX8" fmla="*/ 98427 w 463474"/>
              <a:gd name="connsiteY8" fmla="*/ 414148 h 600935"/>
              <a:gd name="connsiteX9" fmla="*/ 98427 w 463474"/>
              <a:gd name="connsiteY9" fmla="*/ 380841 h 600935"/>
              <a:gd name="connsiteX10" fmla="*/ 98427 w 463474"/>
              <a:gd name="connsiteY10" fmla="*/ 321002 h 600935"/>
              <a:gd name="connsiteX11" fmla="*/ 345006 w 463474"/>
              <a:gd name="connsiteY11" fmla="*/ 321002 h 600935"/>
              <a:gd name="connsiteX12" fmla="*/ 345006 w 463474"/>
              <a:gd name="connsiteY12" fmla="*/ 354309 h 600935"/>
              <a:gd name="connsiteX13" fmla="*/ 98427 w 463474"/>
              <a:gd name="connsiteY13" fmla="*/ 354309 h 600935"/>
              <a:gd name="connsiteX14" fmla="*/ 98427 w 463474"/>
              <a:gd name="connsiteY14" fmla="*/ 321002 h 600935"/>
              <a:gd name="connsiteX15" fmla="*/ 98427 w 463474"/>
              <a:gd name="connsiteY15" fmla="*/ 267161 h 600935"/>
              <a:gd name="connsiteX16" fmla="*/ 345006 w 463474"/>
              <a:gd name="connsiteY16" fmla="*/ 267161 h 600935"/>
              <a:gd name="connsiteX17" fmla="*/ 345006 w 463474"/>
              <a:gd name="connsiteY17" fmla="*/ 300468 h 600935"/>
              <a:gd name="connsiteX18" fmla="*/ 98427 w 463474"/>
              <a:gd name="connsiteY18" fmla="*/ 300468 h 600935"/>
              <a:gd name="connsiteX19" fmla="*/ 98427 w 463474"/>
              <a:gd name="connsiteY19" fmla="*/ 267161 h 600935"/>
              <a:gd name="connsiteX20" fmla="*/ 102892 w 463474"/>
              <a:gd name="connsiteY20" fmla="*/ 181353 h 600935"/>
              <a:gd name="connsiteX21" fmla="*/ 189389 w 463474"/>
              <a:gd name="connsiteY21" fmla="*/ 181353 h 600935"/>
              <a:gd name="connsiteX22" fmla="*/ 189389 w 463474"/>
              <a:gd name="connsiteY22" fmla="*/ 214872 h 600935"/>
              <a:gd name="connsiteX23" fmla="*/ 102892 w 463474"/>
              <a:gd name="connsiteY23" fmla="*/ 214872 h 600935"/>
              <a:gd name="connsiteX24" fmla="*/ 102892 w 463474"/>
              <a:gd name="connsiteY24" fmla="*/ 181353 h 600935"/>
              <a:gd name="connsiteX25" fmla="*/ 102892 w 463474"/>
              <a:gd name="connsiteY25" fmla="*/ 127512 h 600935"/>
              <a:gd name="connsiteX26" fmla="*/ 189389 w 463474"/>
              <a:gd name="connsiteY26" fmla="*/ 127512 h 600935"/>
              <a:gd name="connsiteX27" fmla="*/ 189389 w 463474"/>
              <a:gd name="connsiteY27" fmla="*/ 160819 h 600935"/>
              <a:gd name="connsiteX28" fmla="*/ 102892 w 463474"/>
              <a:gd name="connsiteY28" fmla="*/ 160819 h 600935"/>
              <a:gd name="connsiteX29" fmla="*/ 102892 w 463474"/>
              <a:gd name="connsiteY29" fmla="*/ 127512 h 600935"/>
              <a:gd name="connsiteX30" fmla="*/ 40068 w 463474"/>
              <a:gd name="connsiteY30" fmla="*/ 40011 h 600935"/>
              <a:gd name="connsiteX31" fmla="*/ 40068 w 463474"/>
              <a:gd name="connsiteY31" fmla="*/ 560924 h 600935"/>
              <a:gd name="connsiteX32" fmla="*/ 423407 w 463474"/>
              <a:gd name="connsiteY32" fmla="*/ 560924 h 600935"/>
              <a:gd name="connsiteX33" fmla="*/ 423407 w 463474"/>
              <a:gd name="connsiteY33" fmla="*/ 103490 h 600935"/>
              <a:gd name="connsiteX34" fmla="*/ 356756 w 463474"/>
              <a:gd name="connsiteY34" fmla="*/ 103490 h 600935"/>
              <a:gd name="connsiteX35" fmla="*/ 356756 w 463474"/>
              <a:gd name="connsiteY35" fmla="*/ 40011 h 600935"/>
              <a:gd name="connsiteX36" fmla="*/ 0 w 463474"/>
              <a:gd name="connsiteY36" fmla="*/ 0 h 600935"/>
              <a:gd name="connsiteX37" fmla="*/ 377367 w 463474"/>
              <a:gd name="connsiteY37" fmla="*/ 0 h 600935"/>
              <a:gd name="connsiteX38" fmla="*/ 463474 w 463474"/>
              <a:gd name="connsiteY38" fmla="*/ 83292 h 600935"/>
              <a:gd name="connsiteX39" fmla="*/ 463474 w 463474"/>
              <a:gd name="connsiteY39" fmla="*/ 600935 h 600935"/>
              <a:gd name="connsiteX40" fmla="*/ 0 w 463474"/>
              <a:gd name="connsiteY40" fmla="*/ 600935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474" h="600935">
                <a:moveTo>
                  <a:pt x="258685" y="467637"/>
                </a:moveTo>
                <a:lnTo>
                  <a:pt x="345002" y="467637"/>
                </a:lnTo>
                <a:cubicBezTo>
                  <a:pt x="365811" y="467637"/>
                  <a:pt x="365811" y="501085"/>
                  <a:pt x="345002" y="501085"/>
                </a:cubicBezTo>
                <a:lnTo>
                  <a:pt x="258685" y="501085"/>
                </a:lnTo>
                <a:cubicBezTo>
                  <a:pt x="237876" y="501085"/>
                  <a:pt x="237876" y="467637"/>
                  <a:pt x="258685" y="467637"/>
                </a:cubicBezTo>
                <a:close/>
                <a:moveTo>
                  <a:pt x="98427" y="380841"/>
                </a:moveTo>
                <a:lnTo>
                  <a:pt x="345006" y="380841"/>
                </a:lnTo>
                <a:cubicBezTo>
                  <a:pt x="365811" y="380841"/>
                  <a:pt x="365811" y="414148"/>
                  <a:pt x="345006" y="414148"/>
                </a:cubicBezTo>
                <a:lnTo>
                  <a:pt x="98427" y="414148"/>
                </a:lnTo>
                <a:cubicBezTo>
                  <a:pt x="77622" y="414148"/>
                  <a:pt x="77622" y="380841"/>
                  <a:pt x="98427" y="380841"/>
                </a:cubicBezTo>
                <a:close/>
                <a:moveTo>
                  <a:pt x="98427" y="321002"/>
                </a:moveTo>
                <a:lnTo>
                  <a:pt x="345006" y="321002"/>
                </a:lnTo>
                <a:cubicBezTo>
                  <a:pt x="365811" y="321002"/>
                  <a:pt x="365811" y="354309"/>
                  <a:pt x="345006" y="354309"/>
                </a:cubicBezTo>
                <a:lnTo>
                  <a:pt x="98427" y="354309"/>
                </a:lnTo>
                <a:cubicBezTo>
                  <a:pt x="77622" y="354309"/>
                  <a:pt x="77622" y="321002"/>
                  <a:pt x="98427" y="321002"/>
                </a:cubicBezTo>
                <a:close/>
                <a:moveTo>
                  <a:pt x="98427" y="267161"/>
                </a:moveTo>
                <a:lnTo>
                  <a:pt x="345006" y="267161"/>
                </a:lnTo>
                <a:cubicBezTo>
                  <a:pt x="365811" y="267161"/>
                  <a:pt x="365811" y="300468"/>
                  <a:pt x="345006" y="300468"/>
                </a:cubicBezTo>
                <a:lnTo>
                  <a:pt x="98427" y="300468"/>
                </a:lnTo>
                <a:cubicBezTo>
                  <a:pt x="77622" y="300468"/>
                  <a:pt x="77622" y="267161"/>
                  <a:pt x="98427" y="267161"/>
                </a:cubicBezTo>
                <a:close/>
                <a:moveTo>
                  <a:pt x="102892" y="181353"/>
                </a:moveTo>
                <a:lnTo>
                  <a:pt x="189389" y="181353"/>
                </a:lnTo>
                <a:cubicBezTo>
                  <a:pt x="210002" y="181353"/>
                  <a:pt x="210002" y="214872"/>
                  <a:pt x="189389" y="214872"/>
                </a:cubicBezTo>
                <a:lnTo>
                  <a:pt x="102892" y="214872"/>
                </a:lnTo>
                <a:cubicBezTo>
                  <a:pt x="82279" y="214872"/>
                  <a:pt x="82279" y="181353"/>
                  <a:pt x="102892" y="181353"/>
                </a:cubicBezTo>
                <a:close/>
                <a:moveTo>
                  <a:pt x="102892" y="127512"/>
                </a:moveTo>
                <a:lnTo>
                  <a:pt x="189389" y="127512"/>
                </a:lnTo>
                <a:cubicBezTo>
                  <a:pt x="210002" y="127512"/>
                  <a:pt x="210002" y="160819"/>
                  <a:pt x="189389" y="160819"/>
                </a:cubicBezTo>
                <a:lnTo>
                  <a:pt x="102892" y="160819"/>
                </a:lnTo>
                <a:cubicBezTo>
                  <a:pt x="82279" y="160819"/>
                  <a:pt x="82279" y="127512"/>
                  <a:pt x="102892" y="127512"/>
                </a:cubicBezTo>
                <a:close/>
                <a:moveTo>
                  <a:pt x="40068" y="40011"/>
                </a:moveTo>
                <a:lnTo>
                  <a:pt x="40068" y="560924"/>
                </a:lnTo>
                <a:lnTo>
                  <a:pt x="423407" y="560924"/>
                </a:lnTo>
                <a:lnTo>
                  <a:pt x="423407" y="103490"/>
                </a:lnTo>
                <a:lnTo>
                  <a:pt x="356756" y="103490"/>
                </a:lnTo>
                <a:lnTo>
                  <a:pt x="356756" y="40011"/>
                </a:lnTo>
                <a:close/>
                <a:moveTo>
                  <a:pt x="0" y="0"/>
                </a:moveTo>
                <a:lnTo>
                  <a:pt x="377367" y="0"/>
                </a:lnTo>
                <a:lnTo>
                  <a:pt x="463474" y="83292"/>
                </a:lnTo>
                <a:lnTo>
                  <a:pt x="463474" y="600935"/>
                </a:lnTo>
                <a:lnTo>
                  <a:pt x="0" y="600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28" name="组合 27"/>
          <p:cNvGrpSpPr/>
          <p:nvPr/>
        </p:nvGrpSpPr>
        <p:grpSpPr>
          <a:xfrm>
            <a:off x="5812631" y="3222005"/>
            <a:ext cx="2950368" cy="700088"/>
            <a:chOff x="2009774" y="2386013"/>
            <a:chExt cx="3933824" cy="933450"/>
          </a:xfrm>
          <a:effectLst>
            <a:outerShdw blurRad="254000" dist="63500" dir="2700000" algn="tl" rotWithShape="0">
              <a:prstClr val="black">
                <a:alpha val="30000"/>
              </a:prstClr>
            </a:outerShdw>
          </a:effectLst>
        </p:grpSpPr>
        <p:sp>
          <p:nvSpPr>
            <p:cNvPr id="29" name="矩形 28"/>
            <p:cNvSpPr/>
            <p:nvPr/>
          </p:nvSpPr>
          <p:spPr>
            <a:xfrm>
              <a:off x="2009774" y="2386013"/>
              <a:ext cx="3933824" cy="933450"/>
            </a:xfrm>
            <a:prstGeom prst="rect">
              <a:avLst/>
            </a:prstGeom>
            <a:gradFill flip="none" rotWithShape="1">
              <a:gsLst>
                <a:gs pos="0">
                  <a:schemeClr val="bg1">
                    <a:lumMod val="85000"/>
                  </a:schemeClr>
                </a:gs>
                <a:gs pos="100000">
                  <a:schemeClr val="bg1"/>
                </a:gs>
              </a:gsLst>
              <a:lin ang="8100000" scaled="1"/>
              <a:tileRect/>
            </a:gra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30" name="文本框 6"/>
            <p:cNvSpPr txBox="1"/>
            <p:nvPr/>
          </p:nvSpPr>
          <p:spPr>
            <a:xfrm>
              <a:off x="2149089" y="2731515"/>
              <a:ext cx="3578611" cy="3064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对采购数据按年度进行批量导出</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文本框 7"/>
            <p:cNvSpPr txBox="1"/>
            <p:nvPr/>
          </p:nvSpPr>
          <p:spPr>
            <a:xfrm>
              <a:off x="2149474" y="2468140"/>
              <a:ext cx="2020993"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导出年度采购报表</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sp>
        <p:nvSpPr>
          <p:cNvPr id="32" name="矩形 31"/>
          <p:cNvSpPr/>
          <p:nvPr/>
        </p:nvSpPr>
        <p:spPr>
          <a:xfrm>
            <a:off x="5069681" y="1491630"/>
            <a:ext cx="700088" cy="700088"/>
          </a:xfrm>
          <a:prstGeom prst="rect">
            <a:avLst/>
          </a:prstGeom>
          <a:solidFill>
            <a:srgbClr val="376092"/>
          </a:solidFill>
          <a:ln w="571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33" name="椭圆 7"/>
          <p:cNvSpPr/>
          <p:nvPr/>
        </p:nvSpPr>
        <p:spPr>
          <a:xfrm>
            <a:off x="5263395" y="1638978"/>
            <a:ext cx="312661" cy="405392"/>
          </a:xfrm>
          <a:custGeom>
            <a:avLst/>
            <a:gdLst>
              <a:gd name="connsiteX0" fmla="*/ 258685 w 463474"/>
              <a:gd name="connsiteY0" fmla="*/ 467637 h 600935"/>
              <a:gd name="connsiteX1" fmla="*/ 345002 w 463474"/>
              <a:gd name="connsiteY1" fmla="*/ 467637 h 600935"/>
              <a:gd name="connsiteX2" fmla="*/ 345002 w 463474"/>
              <a:gd name="connsiteY2" fmla="*/ 501085 h 600935"/>
              <a:gd name="connsiteX3" fmla="*/ 258685 w 463474"/>
              <a:gd name="connsiteY3" fmla="*/ 501085 h 600935"/>
              <a:gd name="connsiteX4" fmla="*/ 258685 w 463474"/>
              <a:gd name="connsiteY4" fmla="*/ 467637 h 600935"/>
              <a:gd name="connsiteX5" fmla="*/ 98427 w 463474"/>
              <a:gd name="connsiteY5" fmla="*/ 380841 h 600935"/>
              <a:gd name="connsiteX6" fmla="*/ 345006 w 463474"/>
              <a:gd name="connsiteY6" fmla="*/ 380841 h 600935"/>
              <a:gd name="connsiteX7" fmla="*/ 345006 w 463474"/>
              <a:gd name="connsiteY7" fmla="*/ 414148 h 600935"/>
              <a:gd name="connsiteX8" fmla="*/ 98427 w 463474"/>
              <a:gd name="connsiteY8" fmla="*/ 414148 h 600935"/>
              <a:gd name="connsiteX9" fmla="*/ 98427 w 463474"/>
              <a:gd name="connsiteY9" fmla="*/ 380841 h 600935"/>
              <a:gd name="connsiteX10" fmla="*/ 98427 w 463474"/>
              <a:gd name="connsiteY10" fmla="*/ 321002 h 600935"/>
              <a:gd name="connsiteX11" fmla="*/ 345006 w 463474"/>
              <a:gd name="connsiteY11" fmla="*/ 321002 h 600935"/>
              <a:gd name="connsiteX12" fmla="*/ 345006 w 463474"/>
              <a:gd name="connsiteY12" fmla="*/ 354309 h 600935"/>
              <a:gd name="connsiteX13" fmla="*/ 98427 w 463474"/>
              <a:gd name="connsiteY13" fmla="*/ 354309 h 600935"/>
              <a:gd name="connsiteX14" fmla="*/ 98427 w 463474"/>
              <a:gd name="connsiteY14" fmla="*/ 321002 h 600935"/>
              <a:gd name="connsiteX15" fmla="*/ 98427 w 463474"/>
              <a:gd name="connsiteY15" fmla="*/ 267161 h 600935"/>
              <a:gd name="connsiteX16" fmla="*/ 345006 w 463474"/>
              <a:gd name="connsiteY16" fmla="*/ 267161 h 600935"/>
              <a:gd name="connsiteX17" fmla="*/ 345006 w 463474"/>
              <a:gd name="connsiteY17" fmla="*/ 300468 h 600935"/>
              <a:gd name="connsiteX18" fmla="*/ 98427 w 463474"/>
              <a:gd name="connsiteY18" fmla="*/ 300468 h 600935"/>
              <a:gd name="connsiteX19" fmla="*/ 98427 w 463474"/>
              <a:gd name="connsiteY19" fmla="*/ 267161 h 600935"/>
              <a:gd name="connsiteX20" fmla="*/ 102892 w 463474"/>
              <a:gd name="connsiteY20" fmla="*/ 181353 h 600935"/>
              <a:gd name="connsiteX21" fmla="*/ 189389 w 463474"/>
              <a:gd name="connsiteY21" fmla="*/ 181353 h 600935"/>
              <a:gd name="connsiteX22" fmla="*/ 189389 w 463474"/>
              <a:gd name="connsiteY22" fmla="*/ 214872 h 600935"/>
              <a:gd name="connsiteX23" fmla="*/ 102892 w 463474"/>
              <a:gd name="connsiteY23" fmla="*/ 214872 h 600935"/>
              <a:gd name="connsiteX24" fmla="*/ 102892 w 463474"/>
              <a:gd name="connsiteY24" fmla="*/ 181353 h 600935"/>
              <a:gd name="connsiteX25" fmla="*/ 102892 w 463474"/>
              <a:gd name="connsiteY25" fmla="*/ 127512 h 600935"/>
              <a:gd name="connsiteX26" fmla="*/ 189389 w 463474"/>
              <a:gd name="connsiteY26" fmla="*/ 127512 h 600935"/>
              <a:gd name="connsiteX27" fmla="*/ 189389 w 463474"/>
              <a:gd name="connsiteY27" fmla="*/ 160819 h 600935"/>
              <a:gd name="connsiteX28" fmla="*/ 102892 w 463474"/>
              <a:gd name="connsiteY28" fmla="*/ 160819 h 600935"/>
              <a:gd name="connsiteX29" fmla="*/ 102892 w 463474"/>
              <a:gd name="connsiteY29" fmla="*/ 127512 h 600935"/>
              <a:gd name="connsiteX30" fmla="*/ 40068 w 463474"/>
              <a:gd name="connsiteY30" fmla="*/ 40011 h 600935"/>
              <a:gd name="connsiteX31" fmla="*/ 40068 w 463474"/>
              <a:gd name="connsiteY31" fmla="*/ 560924 h 600935"/>
              <a:gd name="connsiteX32" fmla="*/ 423407 w 463474"/>
              <a:gd name="connsiteY32" fmla="*/ 560924 h 600935"/>
              <a:gd name="connsiteX33" fmla="*/ 423407 w 463474"/>
              <a:gd name="connsiteY33" fmla="*/ 103490 h 600935"/>
              <a:gd name="connsiteX34" fmla="*/ 356756 w 463474"/>
              <a:gd name="connsiteY34" fmla="*/ 103490 h 600935"/>
              <a:gd name="connsiteX35" fmla="*/ 356756 w 463474"/>
              <a:gd name="connsiteY35" fmla="*/ 40011 h 600935"/>
              <a:gd name="connsiteX36" fmla="*/ 0 w 463474"/>
              <a:gd name="connsiteY36" fmla="*/ 0 h 600935"/>
              <a:gd name="connsiteX37" fmla="*/ 377367 w 463474"/>
              <a:gd name="connsiteY37" fmla="*/ 0 h 600935"/>
              <a:gd name="connsiteX38" fmla="*/ 463474 w 463474"/>
              <a:gd name="connsiteY38" fmla="*/ 83292 h 600935"/>
              <a:gd name="connsiteX39" fmla="*/ 463474 w 463474"/>
              <a:gd name="connsiteY39" fmla="*/ 600935 h 600935"/>
              <a:gd name="connsiteX40" fmla="*/ 0 w 463474"/>
              <a:gd name="connsiteY40" fmla="*/ 600935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474" h="600935">
                <a:moveTo>
                  <a:pt x="258685" y="467637"/>
                </a:moveTo>
                <a:lnTo>
                  <a:pt x="345002" y="467637"/>
                </a:lnTo>
                <a:cubicBezTo>
                  <a:pt x="365811" y="467637"/>
                  <a:pt x="365811" y="501085"/>
                  <a:pt x="345002" y="501085"/>
                </a:cubicBezTo>
                <a:lnTo>
                  <a:pt x="258685" y="501085"/>
                </a:lnTo>
                <a:cubicBezTo>
                  <a:pt x="237876" y="501085"/>
                  <a:pt x="237876" y="467637"/>
                  <a:pt x="258685" y="467637"/>
                </a:cubicBezTo>
                <a:close/>
                <a:moveTo>
                  <a:pt x="98427" y="380841"/>
                </a:moveTo>
                <a:lnTo>
                  <a:pt x="345006" y="380841"/>
                </a:lnTo>
                <a:cubicBezTo>
                  <a:pt x="365811" y="380841"/>
                  <a:pt x="365811" y="414148"/>
                  <a:pt x="345006" y="414148"/>
                </a:cubicBezTo>
                <a:lnTo>
                  <a:pt x="98427" y="414148"/>
                </a:lnTo>
                <a:cubicBezTo>
                  <a:pt x="77622" y="414148"/>
                  <a:pt x="77622" y="380841"/>
                  <a:pt x="98427" y="380841"/>
                </a:cubicBezTo>
                <a:close/>
                <a:moveTo>
                  <a:pt x="98427" y="321002"/>
                </a:moveTo>
                <a:lnTo>
                  <a:pt x="345006" y="321002"/>
                </a:lnTo>
                <a:cubicBezTo>
                  <a:pt x="365811" y="321002"/>
                  <a:pt x="365811" y="354309"/>
                  <a:pt x="345006" y="354309"/>
                </a:cubicBezTo>
                <a:lnTo>
                  <a:pt x="98427" y="354309"/>
                </a:lnTo>
                <a:cubicBezTo>
                  <a:pt x="77622" y="354309"/>
                  <a:pt x="77622" y="321002"/>
                  <a:pt x="98427" y="321002"/>
                </a:cubicBezTo>
                <a:close/>
                <a:moveTo>
                  <a:pt x="98427" y="267161"/>
                </a:moveTo>
                <a:lnTo>
                  <a:pt x="345006" y="267161"/>
                </a:lnTo>
                <a:cubicBezTo>
                  <a:pt x="365811" y="267161"/>
                  <a:pt x="365811" y="300468"/>
                  <a:pt x="345006" y="300468"/>
                </a:cubicBezTo>
                <a:lnTo>
                  <a:pt x="98427" y="300468"/>
                </a:lnTo>
                <a:cubicBezTo>
                  <a:pt x="77622" y="300468"/>
                  <a:pt x="77622" y="267161"/>
                  <a:pt x="98427" y="267161"/>
                </a:cubicBezTo>
                <a:close/>
                <a:moveTo>
                  <a:pt x="102892" y="181353"/>
                </a:moveTo>
                <a:lnTo>
                  <a:pt x="189389" y="181353"/>
                </a:lnTo>
                <a:cubicBezTo>
                  <a:pt x="210002" y="181353"/>
                  <a:pt x="210002" y="214872"/>
                  <a:pt x="189389" y="214872"/>
                </a:cubicBezTo>
                <a:lnTo>
                  <a:pt x="102892" y="214872"/>
                </a:lnTo>
                <a:cubicBezTo>
                  <a:pt x="82279" y="214872"/>
                  <a:pt x="82279" y="181353"/>
                  <a:pt x="102892" y="181353"/>
                </a:cubicBezTo>
                <a:close/>
                <a:moveTo>
                  <a:pt x="102892" y="127512"/>
                </a:moveTo>
                <a:lnTo>
                  <a:pt x="189389" y="127512"/>
                </a:lnTo>
                <a:cubicBezTo>
                  <a:pt x="210002" y="127512"/>
                  <a:pt x="210002" y="160819"/>
                  <a:pt x="189389" y="160819"/>
                </a:cubicBezTo>
                <a:lnTo>
                  <a:pt x="102892" y="160819"/>
                </a:lnTo>
                <a:cubicBezTo>
                  <a:pt x="82279" y="160819"/>
                  <a:pt x="82279" y="127512"/>
                  <a:pt x="102892" y="127512"/>
                </a:cubicBezTo>
                <a:close/>
                <a:moveTo>
                  <a:pt x="40068" y="40011"/>
                </a:moveTo>
                <a:lnTo>
                  <a:pt x="40068" y="560924"/>
                </a:lnTo>
                <a:lnTo>
                  <a:pt x="423407" y="560924"/>
                </a:lnTo>
                <a:lnTo>
                  <a:pt x="423407" y="103490"/>
                </a:lnTo>
                <a:lnTo>
                  <a:pt x="356756" y="103490"/>
                </a:lnTo>
                <a:lnTo>
                  <a:pt x="356756" y="40011"/>
                </a:lnTo>
                <a:close/>
                <a:moveTo>
                  <a:pt x="0" y="0"/>
                </a:moveTo>
                <a:lnTo>
                  <a:pt x="377367" y="0"/>
                </a:lnTo>
                <a:lnTo>
                  <a:pt x="463474" y="83292"/>
                </a:lnTo>
                <a:lnTo>
                  <a:pt x="463474" y="600935"/>
                </a:lnTo>
                <a:lnTo>
                  <a:pt x="0" y="600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34" name="组合 33"/>
          <p:cNvGrpSpPr/>
          <p:nvPr/>
        </p:nvGrpSpPr>
        <p:grpSpPr>
          <a:xfrm>
            <a:off x="5812631" y="1491630"/>
            <a:ext cx="2950368" cy="700088"/>
            <a:chOff x="2009774" y="2386013"/>
            <a:chExt cx="3933824" cy="933450"/>
          </a:xfrm>
          <a:effectLst>
            <a:outerShdw blurRad="254000" dist="63500" dir="2700000" algn="tl" rotWithShape="0">
              <a:prstClr val="black">
                <a:alpha val="30000"/>
              </a:prstClr>
            </a:outerShdw>
          </a:effectLst>
        </p:grpSpPr>
        <p:sp>
          <p:nvSpPr>
            <p:cNvPr id="37" name="矩形 36"/>
            <p:cNvSpPr/>
            <p:nvPr/>
          </p:nvSpPr>
          <p:spPr>
            <a:xfrm>
              <a:off x="2009774" y="2386013"/>
              <a:ext cx="3933824" cy="933450"/>
            </a:xfrm>
            <a:prstGeom prst="rect">
              <a:avLst/>
            </a:prstGeom>
            <a:gradFill flip="none" rotWithShape="1">
              <a:gsLst>
                <a:gs pos="0">
                  <a:schemeClr val="bg1">
                    <a:lumMod val="85000"/>
                  </a:schemeClr>
                </a:gs>
                <a:gs pos="100000">
                  <a:schemeClr val="bg1"/>
                </a:gs>
              </a:gsLst>
              <a:lin ang="8100000" scaled="1"/>
              <a:tileRect/>
            </a:gra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40" name="文本框 6"/>
            <p:cNvSpPr txBox="1"/>
            <p:nvPr/>
          </p:nvSpPr>
          <p:spPr>
            <a:xfrm>
              <a:off x="2149089" y="2731515"/>
              <a:ext cx="3578611" cy="3064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将商品数据批量导出</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43" name="文本框 7"/>
            <p:cNvSpPr txBox="1"/>
            <p:nvPr/>
          </p:nvSpPr>
          <p:spPr>
            <a:xfrm>
              <a:off x="2149090" y="2468192"/>
              <a:ext cx="1813379"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导出商品资料</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500"/>
                                        <p:tgtEl>
                                          <p:spTgt spid="81"/>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3000"/>
                            </p:stCondLst>
                            <p:childTnLst>
                              <p:par>
                                <p:cTn id="44" presetID="2" presetClass="entr" presetSubtype="4"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ppt_x"/>
                                          </p:val>
                                        </p:tav>
                                        <p:tav tm="100000">
                                          <p:val>
                                            <p:strVal val="#ppt_x"/>
                                          </p:val>
                                        </p:tav>
                                      </p:tavLst>
                                    </p:anim>
                                    <p:anim calcmode="lin" valueType="num">
                                      <p:cBhvr additive="base">
                                        <p:cTn id="47" dur="500" fill="hold"/>
                                        <p:tgtEl>
                                          <p:spTgt spid="3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500" fill="hold"/>
                                        <p:tgtEl>
                                          <p:spTgt spid="33"/>
                                        </p:tgtEl>
                                        <p:attrNameLst>
                                          <p:attrName>ppt_x</p:attrName>
                                        </p:attrNameLst>
                                      </p:cBhvr>
                                      <p:tavLst>
                                        <p:tav tm="0">
                                          <p:val>
                                            <p:strVal val="#ppt_x"/>
                                          </p:val>
                                        </p:tav>
                                        <p:tav tm="100000">
                                          <p:val>
                                            <p:strVal val="#ppt_x"/>
                                          </p:val>
                                        </p:tav>
                                      </p:tavLst>
                                    </p:anim>
                                    <p:anim calcmode="lin" valueType="num">
                                      <p:cBhvr additive="base">
                                        <p:cTn id="51" dur="500" fill="hold"/>
                                        <p:tgtEl>
                                          <p:spTgt spid="33"/>
                                        </p:tgtEl>
                                        <p:attrNameLst>
                                          <p:attrName>ppt_y</p:attrName>
                                        </p:attrNameLst>
                                      </p:cBhvr>
                                      <p:tavLst>
                                        <p:tav tm="0">
                                          <p:val>
                                            <p:strVal val="1+#ppt_h/2"/>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20" grpId="0" bldLvl="0" animBg="1"/>
      <p:bldP spid="21" grpId="0" bldLvl="0" animBg="1"/>
      <p:bldP spid="26" grpId="0" bldLvl="0" animBg="1"/>
      <p:bldP spid="27" grpId="0" bldLvl="0" animBg="1"/>
      <p:bldP spid="32" grpId="0" bldLvl="0" animBg="1"/>
      <p:bldP spid="3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矩形 20"/>
          <p:cNvSpPr/>
          <p:nvPr/>
        </p:nvSpPr>
        <p:spPr>
          <a:xfrm>
            <a:off x="3779912" y="3157167"/>
            <a:ext cx="3800475"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smtClean="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设计思路以及创新点</a:t>
            </a:r>
            <a:endPar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rPr>
              <a:t>项目设计完成过程中，主要的设计思路以及对于各个方法的实现所应用的创新点。</a:t>
            </a:r>
            <a:endParaRPr kumimoji="0" 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矩形 24"/>
          <p:cNvSpPr/>
          <p:nvPr/>
        </p:nvSpPr>
        <p:spPr>
          <a:xfrm>
            <a:off x="357249" y="1946807"/>
            <a:ext cx="1074653"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02</a:t>
            </a:r>
            <a:endParaRPr lang="zh-CN" altLang="en-US" sz="6000" b="1" kern="0" spc="30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357249" y="2894479"/>
            <a:ext cx="1225335"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PART TWO</a:t>
            </a:r>
            <a:endParaRPr lang="zh-CN" altLang="en-US" sz="1600" b="1" kern="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45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0800000">
            <a:off x="3706453" y="1780315"/>
            <a:ext cx="1772804" cy="1398895"/>
          </a:xfrm>
          <a:prstGeom prst="triangle">
            <a:avLst/>
          </a:prstGeom>
          <a:gradFill>
            <a:gsLst>
              <a:gs pos="0">
                <a:srgbClr val="FAFAFA"/>
              </a:gs>
              <a:gs pos="100000">
                <a:srgbClr val="DDDDDD"/>
              </a:gs>
            </a:gsLst>
            <a:lin ang="5400000" scaled="0"/>
          </a:gra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4" name="组合 7"/>
          <p:cNvGrpSpPr/>
          <p:nvPr/>
        </p:nvGrpSpPr>
        <p:grpSpPr>
          <a:xfrm>
            <a:off x="4376390" y="2009871"/>
            <a:ext cx="391227" cy="533491"/>
            <a:chOff x="5610726" y="2373750"/>
            <a:chExt cx="970548" cy="1323474"/>
          </a:xfrm>
          <a:solidFill>
            <a:srgbClr val="376092"/>
          </a:solidFill>
        </p:grpSpPr>
        <p:sp>
          <p:nvSpPr>
            <p:cNvPr id="15" name="KSO_Shape"/>
            <p:cNvSpPr/>
            <p:nvPr/>
          </p:nvSpPr>
          <p:spPr bwMode="auto">
            <a:xfrm>
              <a:off x="5610726" y="2373750"/>
              <a:ext cx="970548" cy="1323474"/>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grpFill/>
            <a:ln w="6350">
              <a:noFill/>
            </a:ln>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0" name="任意多边形 9"/>
            <p:cNvSpPr/>
            <p:nvPr/>
          </p:nvSpPr>
          <p:spPr bwMode="auto">
            <a:xfrm>
              <a:off x="6042956" y="2919775"/>
              <a:ext cx="193561" cy="299314"/>
            </a:xfrm>
            <a:custGeom>
              <a:avLst/>
              <a:gdLst>
                <a:gd name="connsiteX0" fmla="*/ 79528 w 186010"/>
                <a:gd name="connsiteY0" fmla="*/ 8232 h 290512"/>
                <a:gd name="connsiteX1" fmla="*/ 95621 w 186010"/>
                <a:gd name="connsiteY1" fmla="*/ 36837 h 290512"/>
                <a:gd name="connsiteX2" fmla="*/ 88130 w 186010"/>
                <a:gd name="connsiteY2" fmla="*/ 62386 h 290512"/>
                <a:gd name="connsiteX3" fmla="*/ 113792 w 186010"/>
                <a:gd name="connsiteY3" fmla="*/ 274040 h 290512"/>
                <a:gd name="connsiteX4" fmla="*/ 109451 w 186010"/>
                <a:gd name="connsiteY4" fmla="*/ 290512 h 290512"/>
                <a:gd name="connsiteX5" fmla="*/ 2115 w 186010"/>
                <a:gd name="connsiteY5" fmla="*/ 290512 h 290512"/>
                <a:gd name="connsiteX6" fmla="*/ 0 w 186010"/>
                <a:gd name="connsiteY6" fmla="*/ 282788 h 290512"/>
                <a:gd name="connsiteX7" fmla="*/ 1007 w 186010"/>
                <a:gd name="connsiteY7" fmla="*/ 275391 h 290512"/>
                <a:gd name="connsiteX8" fmla="*/ 32083 w 186010"/>
                <a:gd name="connsiteY8" fmla="*/ 58220 h 290512"/>
                <a:gd name="connsiteX9" fmla="*/ 23204 w 186010"/>
                <a:gd name="connsiteY9" fmla="*/ 36837 h 290512"/>
                <a:gd name="connsiteX10" fmla="*/ 40406 w 186010"/>
                <a:gd name="connsiteY10" fmla="*/ 8510 h 290512"/>
                <a:gd name="connsiteX11" fmla="*/ 184566 w 186010"/>
                <a:gd name="connsiteY11" fmla="*/ 0 h 290512"/>
                <a:gd name="connsiteX12" fmla="*/ 186010 w 186010"/>
                <a:gd name="connsiteY12" fmla="*/ 0 h 290512"/>
                <a:gd name="connsiteX13" fmla="*/ 172250 w 186010"/>
                <a:gd name="connsiteY13" fmla="*/ 52213 h 2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10" h="290512">
                  <a:moveTo>
                    <a:pt x="79528" y="8232"/>
                  </a:moveTo>
                  <a:lnTo>
                    <a:pt x="95621" y="36837"/>
                  </a:lnTo>
                  <a:lnTo>
                    <a:pt x="88130" y="62386"/>
                  </a:lnTo>
                  <a:lnTo>
                    <a:pt x="113792" y="274040"/>
                  </a:lnTo>
                  <a:lnTo>
                    <a:pt x="109451" y="290512"/>
                  </a:lnTo>
                  <a:lnTo>
                    <a:pt x="2115" y="290512"/>
                  </a:lnTo>
                  <a:lnTo>
                    <a:pt x="0" y="282788"/>
                  </a:lnTo>
                  <a:lnTo>
                    <a:pt x="1007" y="275391"/>
                  </a:lnTo>
                  <a:lnTo>
                    <a:pt x="32083" y="58220"/>
                  </a:lnTo>
                  <a:lnTo>
                    <a:pt x="23204" y="36837"/>
                  </a:lnTo>
                  <a:lnTo>
                    <a:pt x="40406" y="8510"/>
                  </a:lnTo>
                  <a:close/>
                  <a:moveTo>
                    <a:pt x="184566" y="0"/>
                  </a:moveTo>
                  <a:lnTo>
                    <a:pt x="186010" y="0"/>
                  </a:lnTo>
                  <a:lnTo>
                    <a:pt x="172250" y="52213"/>
                  </a:lnTo>
                  <a:close/>
                </a:path>
              </a:pathLst>
            </a:custGeom>
            <a:grpFill/>
            <a:ln w="6350">
              <a:noFill/>
            </a:ln>
          </p:spPr>
          <p:txBody>
            <a:bodyPr wrap="square" anchor="ctr">
              <a:noAutofit/>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sp>
        <p:nvSpPr>
          <p:cNvPr id="21" name="Freeform 6"/>
          <p:cNvSpPr/>
          <p:nvPr/>
        </p:nvSpPr>
        <p:spPr bwMode="auto">
          <a:xfrm rot="5400000">
            <a:off x="3351468" y="1489475"/>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Freeform 6"/>
          <p:cNvSpPr/>
          <p:nvPr/>
        </p:nvSpPr>
        <p:spPr bwMode="auto">
          <a:xfrm rot="5400000">
            <a:off x="5136302" y="1489475"/>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Freeform 6"/>
          <p:cNvSpPr/>
          <p:nvPr/>
        </p:nvSpPr>
        <p:spPr bwMode="auto">
          <a:xfrm rot="5400000">
            <a:off x="4243885" y="2931251"/>
            <a:ext cx="656233" cy="581676"/>
          </a:xfrm>
          <a:custGeom>
            <a:avLst/>
            <a:gdLst>
              <a:gd name="T0" fmla="*/ 251 w 862"/>
              <a:gd name="T1" fmla="*/ 763 h 763"/>
              <a:gd name="T2" fmla="*/ 191 w 862"/>
              <a:gd name="T3" fmla="*/ 728 h 763"/>
              <a:gd name="T4" fmla="*/ 11 w 862"/>
              <a:gd name="T5" fmla="*/ 416 h 763"/>
              <a:gd name="T6" fmla="*/ 11 w 862"/>
              <a:gd name="T7" fmla="*/ 347 h 763"/>
              <a:gd name="T8" fmla="*/ 191 w 862"/>
              <a:gd name="T9" fmla="*/ 35 h 763"/>
              <a:gd name="T10" fmla="*/ 251 w 862"/>
              <a:gd name="T11" fmla="*/ 0 h 763"/>
              <a:gd name="T12" fmla="*/ 611 w 862"/>
              <a:gd name="T13" fmla="*/ 0 h 763"/>
              <a:gd name="T14" fmla="*/ 671 w 862"/>
              <a:gd name="T15" fmla="*/ 35 h 763"/>
              <a:gd name="T16" fmla="*/ 851 w 862"/>
              <a:gd name="T17" fmla="*/ 347 h 763"/>
              <a:gd name="T18" fmla="*/ 851 w 862"/>
              <a:gd name="T19" fmla="*/ 416 h 763"/>
              <a:gd name="T20" fmla="*/ 671 w 862"/>
              <a:gd name="T21" fmla="*/ 728 h 763"/>
              <a:gd name="T22" fmla="*/ 611 w 862"/>
              <a:gd name="T23" fmla="*/ 763 h 763"/>
              <a:gd name="T24" fmla="*/ 251 w 862"/>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2" h="763">
                <a:moveTo>
                  <a:pt x="251" y="763"/>
                </a:moveTo>
                <a:cubicBezTo>
                  <a:pt x="229" y="763"/>
                  <a:pt x="202" y="747"/>
                  <a:pt x="191" y="728"/>
                </a:cubicBezTo>
                <a:cubicBezTo>
                  <a:pt x="11" y="416"/>
                  <a:pt x="11" y="416"/>
                  <a:pt x="11" y="416"/>
                </a:cubicBezTo>
                <a:cubicBezTo>
                  <a:pt x="0" y="397"/>
                  <a:pt x="0" y="366"/>
                  <a:pt x="11" y="347"/>
                </a:cubicBezTo>
                <a:cubicBezTo>
                  <a:pt x="191" y="35"/>
                  <a:pt x="191" y="35"/>
                  <a:pt x="191" y="35"/>
                </a:cubicBezTo>
                <a:cubicBezTo>
                  <a:pt x="202" y="16"/>
                  <a:pt x="229" y="0"/>
                  <a:pt x="251" y="0"/>
                </a:cubicBezTo>
                <a:cubicBezTo>
                  <a:pt x="611" y="0"/>
                  <a:pt x="611" y="0"/>
                  <a:pt x="611" y="0"/>
                </a:cubicBezTo>
                <a:cubicBezTo>
                  <a:pt x="633" y="0"/>
                  <a:pt x="660" y="16"/>
                  <a:pt x="671" y="35"/>
                </a:cubicBezTo>
                <a:cubicBezTo>
                  <a:pt x="851" y="347"/>
                  <a:pt x="851" y="347"/>
                  <a:pt x="851" y="347"/>
                </a:cubicBezTo>
                <a:cubicBezTo>
                  <a:pt x="862" y="366"/>
                  <a:pt x="862" y="397"/>
                  <a:pt x="851" y="416"/>
                </a:cubicBezTo>
                <a:cubicBezTo>
                  <a:pt x="671" y="728"/>
                  <a:pt x="671" y="728"/>
                  <a:pt x="671" y="728"/>
                </a:cubicBezTo>
                <a:cubicBezTo>
                  <a:pt x="660" y="747"/>
                  <a:pt x="633" y="763"/>
                  <a:pt x="611" y="763"/>
                </a:cubicBezTo>
                <a:lnTo>
                  <a:pt x="251" y="763"/>
                </a:lnTo>
                <a:close/>
              </a:path>
            </a:pathLst>
          </a:custGeom>
          <a:solidFill>
            <a:srgbClr val="376092"/>
          </a:solidFill>
          <a:ln w="127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Freeform 182"/>
          <p:cNvSpPr>
            <a:spLocks noEditPoints="1"/>
          </p:cNvSpPr>
          <p:nvPr/>
        </p:nvSpPr>
        <p:spPr bwMode="auto">
          <a:xfrm>
            <a:off x="4419674" y="3070737"/>
            <a:ext cx="304661" cy="302708"/>
          </a:xfrm>
          <a:custGeom>
            <a:avLst/>
            <a:gdLst>
              <a:gd name="T0" fmla="*/ 127 w 132"/>
              <a:gd name="T1" fmla="*/ 5 h 131"/>
              <a:gd name="T2" fmla="*/ 108 w 132"/>
              <a:gd name="T3" fmla="*/ 6 h 131"/>
              <a:gd name="T4" fmla="*/ 83 w 132"/>
              <a:gd name="T5" fmla="*/ 32 h 131"/>
              <a:gd name="T6" fmla="*/ 35 w 132"/>
              <a:gd name="T7" fmla="*/ 14 h 131"/>
              <a:gd name="T8" fmla="*/ 21 w 132"/>
              <a:gd name="T9" fmla="*/ 17 h 131"/>
              <a:gd name="T10" fmla="*/ 21 w 132"/>
              <a:gd name="T11" fmla="*/ 35 h 131"/>
              <a:gd name="T12" fmla="*/ 53 w 132"/>
              <a:gd name="T13" fmla="*/ 61 h 131"/>
              <a:gd name="T14" fmla="*/ 32 w 132"/>
              <a:gd name="T15" fmla="*/ 83 h 131"/>
              <a:gd name="T16" fmla="*/ 12 w 132"/>
              <a:gd name="T17" fmla="*/ 78 h 131"/>
              <a:gd name="T18" fmla="*/ 6 w 132"/>
              <a:gd name="T19" fmla="*/ 79 h 131"/>
              <a:gd name="T20" fmla="*/ 3 w 132"/>
              <a:gd name="T21" fmla="*/ 88 h 131"/>
              <a:gd name="T22" fmla="*/ 26 w 132"/>
              <a:gd name="T23" fmla="*/ 106 h 131"/>
              <a:gd name="T24" fmla="*/ 44 w 132"/>
              <a:gd name="T25" fmla="*/ 129 h 131"/>
              <a:gd name="T26" fmla="*/ 53 w 132"/>
              <a:gd name="T27" fmla="*/ 126 h 131"/>
              <a:gd name="T28" fmla="*/ 54 w 132"/>
              <a:gd name="T29" fmla="*/ 120 h 131"/>
              <a:gd name="T30" fmla="*/ 50 w 132"/>
              <a:gd name="T31" fmla="*/ 100 h 131"/>
              <a:gd name="T32" fmla="*/ 71 w 132"/>
              <a:gd name="T33" fmla="*/ 79 h 131"/>
              <a:gd name="T34" fmla="*/ 97 w 132"/>
              <a:gd name="T35" fmla="*/ 112 h 131"/>
              <a:gd name="T36" fmla="*/ 115 w 132"/>
              <a:gd name="T37" fmla="*/ 112 h 131"/>
              <a:gd name="T38" fmla="*/ 118 w 132"/>
              <a:gd name="T39" fmla="*/ 97 h 131"/>
              <a:gd name="T40" fmla="*/ 100 w 132"/>
              <a:gd name="T41" fmla="*/ 49 h 131"/>
              <a:gd name="T42" fmla="*/ 126 w 132"/>
              <a:gd name="T43" fmla="*/ 24 h 131"/>
              <a:gd name="T44" fmla="*/ 127 w 132"/>
              <a:gd name="T45" fmla="*/ 5 h 131"/>
              <a:gd name="T46" fmla="*/ 121 w 132"/>
              <a:gd name="T47" fmla="*/ 19 h 131"/>
              <a:gd name="T48" fmla="*/ 92 w 132"/>
              <a:gd name="T49" fmla="*/ 49 h 131"/>
              <a:gd name="T50" fmla="*/ 110 w 132"/>
              <a:gd name="T51" fmla="*/ 98 h 131"/>
              <a:gd name="T52" fmla="*/ 109 w 132"/>
              <a:gd name="T53" fmla="*/ 106 h 131"/>
              <a:gd name="T54" fmla="*/ 102 w 132"/>
              <a:gd name="T55" fmla="*/ 106 h 131"/>
              <a:gd name="T56" fmla="*/ 73 w 132"/>
              <a:gd name="T57" fmla="*/ 67 h 131"/>
              <a:gd name="T58" fmla="*/ 41 w 132"/>
              <a:gd name="T59" fmla="*/ 99 h 131"/>
              <a:gd name="T60" fmla="*/ 47 w 132"/>
              <a:gd name="T61" fmla="*/ 120 h 131"/>
              <a:gd name="T62" fmla="*/ 31 w 132"/>
              <a:gd name="T63" fmla="*/ 100 h 131"/>
              <a:gd name="T64" fmla="*/ 12 w 132"/>
              <a:gd name="T65" fmla="*/ 85 h 131"/>
              <a:gd name="T66" fmla="*/ 32 w 132"/>
              <a:gd name="T67" fmla="*/ 91 h 131"/>
              <a:gd name="T68" fmla="*/ 65 w 132"/>
              <a:gd name="T69" fmla="*/ 59 h 131"/>
              <a:gd name="T70" fmla="*/ 26 w 132"/>
              <a:gd name="T71" fmla="*/ 30 h 131"/>
              <a:gd name="T72" fmla="*/ 26 w 132"/>
              <a:gd name="T73" fmla="*/ 23 h 131"/>
              <a:gd name="T74" fmla="*/ 34 w 132"/>
              <a:gd name="T75" fmla="*/ 22 h 131"/>
              <a:gd name="T76" fmla="*/ 83 w 132"/>
              <a:gd name="T77" fmla="*/ 40 h 131"/>
              <a:gd name="T78" fmla="*/ 113 w 132"/>
              <a:gd name="T79" fmla="*/ 11 h 131"/>
              <a:gd name="T80" fmla="*/ 122 w 132"/>
              <a:gd name="T81" fmla="*/ 11 h 131"/>
              <a:gd name="T82" fmla="*/ 121 w 132"/>
              <a:gd name="T8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1">
                <a:moveTo>
                  <a:pt x="127" y="5"/>
                </a:moveTo>
                <a:cubicBezTo>
                  <a:pt x="122" y="0"/>
                  <a:pt x="113" y="1"/>
                  <a:pt x="108" y="6"/>
                </a:cubicBezTo>
                <a:cubicBezTo>
                  <a:pt x="83" y="32"/>
                  <a:pt x="83" y="32"/>
                  <a:pt x="83" y="32"/>
                </a:cubicBezTo>
                <a:cubicBezTo>
                  <a:pt x="35" y="14"/>
                  <a:pt x="35" y="14"/>
                  <a:pt x="35" y="14"/>
                </a:cubicBezTo>
                <a:cubicBezTo>
                  <a:pt x="31" y="13"/>
                  <a:pt x="26" y="12"/>
                  <a:pt x="21" y="17"/>
                </a:cubicBezTo>
                <a:cubicBezTo>
                  <a:pt x="18" y="20"/>
                  <a:pt x="12" y="26"/>
                  <a:pt x="21" y="35"/>
                </a:cubicBezTo>
                <a:cubicBezTo>
                  <a:pt x="53" y="61"/>
                  <a:pt x="53" y="61"/>
                  <a:pt x="53" y="61"/>
                </a:cubicBezTo>
                <a:cubicBezTo>
                  <a:pt x="32" y="83"/>
                  <a:pt x="32" y="83"/>
                  <a:pt x="32" y="83"/>
                </a:cubicBezTo>
                <a:cubicBezTo>
                  <a:pt x="12" y="78"/>
                  <a:pt x="12" y="78"/>
                  <a:pt x="12" y="78"/>
                </a:cubicBezTo>
                <a:cubicBezTo>
                  <a:pt x="9" y="77"/>
                  <a:pt x="7" y="77"/>
                  <a:pt x="6" y="79"/>
                </a:cubicBezTo>
                <a:cubicBezTo>
                  <a:pt x="5" y="80"/>
                  <a:pt x="0" y="84"/>
                  <a:pt x="3" y="88"/>
                </a:cubicBezTo>
                <a:cubicBezTo>
                  <a:pt x="26" y="106"/>
                  <a:pt x="26" y="106"/>
                  <a:pt x="26" y="106"/>
                </a:cubicBezTo>
                <a:cubicBezTo>
                  <a:pt x="44" y="129"/>
                  <a:pt x="44" y="129"/>
                  <a:pt x="44" y="129"/>
                </a:cubicBezTo>
                <a:cubicBezTo>
                  <a:pt x="47" y="131"/>
                  <a:pt x="49" y="130"/>
                  <a:pt x="53" y="126"/>
                </a:cubicBezTo>
                <a:cubicBezTo>
                  <a:pt x="55" y="124"/>
                  <a:pt x="55" y="123"/>
                  <a:pt x="54" y="120"/>
                </a:cubicBezTo>
                <a:cubicBezTo>
                  <a:pt x="50" y="100"/>
                  <a:pt x="50" y="100"/>
                  <a:pt x="50" y="100"/>
                </a:cubicBezTo>
                <a:cubicBezTo>
                  <a:pt x="71" y="79"/>
                  <a:pt x="71" y="79"/>
                  <a:pt x="71" y="79"/>
                </a:cubicBezTo>
                <a:cubicBezTo>
                  <a:pt x="97" y="112"/>
                  <a:pt x="97" y="112"/>
                  <a:pt x="97" y="112"/>
                </a:cubicBezTo>
                <a:cubicBezTo>
                  <a:pt x="106" y="120"/>
                  <a:pt x="112" y="114"/>
                  <a:pt x="115" y="112"/>
                </a:cubicBezTo>
                <a:cubicBezTo>
                  <a:pt x="120" y="106"/>
                  <a:pt x="119" y="101"/>
                  <a:pt x="118" y="97"/>
                </a:cubicBezTo>
                <a:cubicBezTo>
                  <a:pt x="100" y="49"/>
                  <a:pt x="100" y="49"/>
                  <a:pt x="100" y="49"/>
                </a:cubicBezTo>
                <a:cubicBezTo>
                  <a:pt x="126" y="24"/>
                  <a:pt x="126" y="24"/>
                  <a:pt x="126" y="24"/>
                </a:cubicBezTo>
                <a:cubicBezTo>
                  <a:pt x="131" y="19"/>
                  <a:pt x="132" y="10"/>
                  <a:pt x="127" y="5"/>
                </a:cubicBezTo>
                <a:close/>
                <a:moveTo>
                  <a:pt x="121" y="19"/>
                </a:moveTo>
                <a:cubicBezTo>
                  <a:pt x="92" y="49"/>
                  <a:pt x="92" y="49"/>
                  <a:pt x="92" y="49"/>
                </a:cubicBezTo>
                <a:cubicBezTo>
                  <a:pt x="110" y="98"/>
                  <a:pt x="110" y="98"/>
                  <a:pt x="110" y="98"/>
                </a:cubicBezTo>
                <a:cubicBezTo>
                  <a:pt x="111" y="101"/>
                  <a:pt x="110" y="105"/>
                  <a:pt x="109" y="106"/>
                </a:cubicBezTo>
                <a:cubicBezTo>
                  <a:pt x="106" y="109"/>
                  <a:pt x="103" y="107"/>
                  <a:pt x="102" y="106"/>
                </a:cubicBezTo>
                <a:cubicBezTo>
                  <a:pt x="73" y="67"/>
                  <a:pt x="73" y="67"/>
                  <a:pt x="73" y="67"/>
                </a:cubicBezTo>
                <a:cubicBezTo>
                  <a:pt x="41" y="99"/>
                  <a:pt x="41" y="99"/>
                  <a:pt x="41" y="99"/>
                </a:cubicBezTo>
                <a:cubicBezTo>
                  <a:pt x="47" y="120"/>
                  <a:pt x="47" y="120"/>
                  <a:pt x="47" y="120"/>
                </a:cubicBezTo>
                <a:cubicBezTo>
                  <a:pt x="45" y="118"/>
                  <a:pt x="32" y="100"/>
                  <a:pt x="31" y="100"/>
                </a:cubicBezTo>
                <a:cubicBezTo>
                  <a:pt x="31" y="100"/>
                  <a:pt x="14" y="87"/>
                  <a:pt x="12" y="85"/>
                </a:cubicBezTo>
                <a:cubicBezTo>
                  <a:pt x="32" y="91"/>
                  <a:pt x="32" y="91"/>
                  <a:pt x="32" y="91"/>
                </a:cubicBezTo>
                <a:cubicBezTo>
                  <a:pt x="65" y="59"/>
                  <a:pt x="65" y="59"/>
                  <a:pt x="65" y="59"/>
                </a:cubicBezTo>
                <a:cubicBezTo>
                  <a:pt x="26" y="30"/>
                  <a:pt x="26" y="30"/>
                  <a:pt x="26" y="30"/>
                </a:cubicBezTo>
                <a:cubicBezTo>
                  <a:pt x="25" y="29"/>
                  <a:pt x="23" y="26"/>
                  <a:pt x="26" y="23"/>
                </a:cubicBezTo>
                <a:cubicBezTo>
                  <a:pt x="28" y="22"/>
                  <a:pt x="31" y="22"/>
                  <a:pt x="34" y="22"/>
                </a:cubicBezTo>
                <a:cubicBezTo>
                  <a:pt x="83" y="40"/>
                  <a:pt x="83" y="40"/>
                  <a:pt x="83" y="40"/>
                </a:cubicBezTo>
                <a:cubicBezTo>
                  <a:pt x="113" y="11"/>
                  <a:pt x="113" y="11"/>
                  <a:pt x="113" y="11"/>
                </a:cubicBezTo>
                <a:cubicBezTo>
                  <a:pt x="116" y="9"/>
                  <a:pt x="120" y="9"/>
                  <a:pt x="122" y="11"/>
                </a:cubicBezTo>
                <a:cubicBezTo>
                  <a:pt x="123" y="13"/>
                  <a:pt x="124" y="17"/>
                  <a:pt x="121" y="19"/>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5" name="Freeform 207"/>
          <p:cNvSpPr>
            <a:spLocks noEditPoints="1"/>
          </p:cNvSpPr>
          <p:nvPr/>
        </p:nvSpPr>
        <p:spPr bwMode="auto">
          <a:xfrm>
            <a:off x="5316484" y="1650930"/>
            <a:ext cx="295873" cy="258766"/>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52 h 112"/>
              <a:gd name="T14" fmla="*/ 24 w 128"/>
              <a:gd name="T15" fmla="*/ 56 h 112"/>
              <a:gd name="T16" fmla="*/ 24 w 128"/>
              <a:gd name="T17" fmla="*/ 56 h 112"/>
              <a:gd name="T18" fmla="*/ 24 w 128"/>
              <a:gd name="T19" fmla="*/ 60 h 112"/>
              <a:gd name="T20" fmla="*/ 16 w 128"/>
              <a:gd name="T21" fmla="*/ 60 h 112"/>
              <a:gd name="T22" fmla="*/ 0 w 128"/>
              <a:gd name="T23" fmla="*/ 76 h 112"/>
              <a:gd name="T24" fmla="*/ 0 w 128"/>
              <a:gd name="T25" fmla="*/ 84 h 112"/>
              <a:gd name="T26" fmla="*/ 16 w 128"/>
              <a:gd name="T27" fmla="*/ 100 h 112"/>
              <a:gd name="T28" fmla="*/ 25 w 128"/>
              <a:gd name="T29" fmla="*/ 100 h 112"/>
              <a:gd name="T30" fmla="*/ 40 w 128"/>
              <a:gd name="T31" fmla="*/ 112 h 112"/>
              <a:gd name="T32" fmla="*/ 88 w 128"/>
              <a:gd name="T33" fmla="*/ 112 h 112"/>
              <a:gd name="T34" fmla="*/ 103 w 128"/>
              <a:gd name="T35" fmla="*/ 100 h 112"/>
              <a:gd name="T36" fmla="*/ 112 w 128"/>
              <a:gd name="T37" fmla="*/ 100 h 112"/>
              <a:gd name="T38" fmla="*/ 128 w 128"/>
              <a:gd name="T39" fmla="*/ 84 h 112"/>
              <a:gd name="T40" fmla="*/ 128 w 128"/>
              <a:gd name="T41" fmla="*/ 76 h 112"/>
              <a:gd name="T42" fmla="*/ 112 w 128"/>
              <a:gd name="T43" fmla="*/ 60 h 112"/>
              <a:gd name="T44" fmla="*/ 32 w 128"/>
              <a:gd name="T45" fmla="*/ 16 h 112"/>
              <a:gd name="T46" fmla="*/ 40 w 128"/>
              <a:gd name="T47" fmla="*/ 8 h 112"/>
              <a:gd name="T48" fmla="*/ 88 w 128"/>
              <a:gd name="T49" fmla="*/ 8 h 112"/>
              <a:gd name="T50" fmla="*/ 96 w 128"/>
              <a:gd name="T51" fmla="*/ 16 h 112"/>
              <a:gd name="T52" fmla="*/ 96 w 128"/>
              <a:gd name="T53" fmla="*/ 60 h 112"/>
              <a:gd name="T54" fmla="*/ 32 w 128"/>
              <a:gd name="T55" fmla="*/ 60 h 112"/>
              <a:gd name="T56" fmla="*/ 32 w 128"/>
              <a:gd name="T57" fmla="*/ 16 h 112"/>
              <a:gd name="T58" fmla="*/ 88 w 128"/>
              <a:gd name="T59" fmla="*/ 104 h 112"/>
              <a:gd name="T60" fmla="*/ 40 w 128"/>
              <a:gd name="T61" fmla="*/ 104 h 112"/>
              <a:gd name="T62" fmla="*/ 32 w 128"/>
              <a:gd name="T63" fmla="*/ 96 h 112"/>
              <a:gd name="T64" fmla="*/ 40 w 128"/>
              <a:gd name="T65" fmla="*/ 88 h 112"/>
              <a:gd name="T66" fmla="*/ 88 w 128"/>
              <a:gd name="T67" fmla="*/ 88 h 112"/>
              <a:gd name="T68" fmla="*/ 96 w 128"/>
              <a:gd name="T69" fmla="*/ 96 h 112"/>
              <a:gd name="T70" fmla="*/ 88 w 128"/>
              <a:gd name="T71" fmla="*/ 104 h 112"/>
              <a:gd name="T72" fmla="*/ 120 w 128"/>
              <a:gd name="T73" fmla="*/ 84 h 112"/>
              <a:gd name="T74" fmla="*/ 112 w 128"/>
              <a:gd name="T75" fmla="*/ 92 h 112"/>
              <a:gd name="T76" fmla="*/ 103 w 128"/>
              <a:gd name="T77" fmla="*/ 92 h 112"/>
              <a:gd name="T78" fmla="*/ 88 w 128"/>
              <a:gd name="T79" fmla="*/ 80 h 112"/>
              <a:gd name="T80" fmla="*/ 40 w 128"/>
              <a:gd name="T81" fmla="*/ 80 h 112"/>
              <a:gd name="T82" fmla="*/ 25 w 128"/>
              <a:gd name="T83" fmla="*/ 92 h 112"/>
              <a:gd name="T84" fmla="*/ 16 w 128"/>
              <a:gd name="T85" fmla="*/ 92 h 112"/>
              <a:gd name="T86" fmla="*/ 8 w 128"/>
              <a:gd name="T87" fmla="*/ 84 h 112"/>
              <a:gd name="T88" fmla="*/ 8 w 128"/>
              <a:gd name="T89" fmla="*/ 76 h 112"/>
              <a:gd name="T90" fmla="*/ 16 w 128"/>
              <a:gd name="T91" fmla="*/ 68 h 112"/>
              <a:gd name="T92" fmla="*/ 112 w 128"/>
              <a:gd name="T93" fmla="*/ 68 h 112"/>
              <a:gd name="T94" fmla="*/ 120 w 128"/>
              <a:gd name="T95" fmla="*/ 76 h 112"/>
              <a:gd name="T96" fmla="*/ 120 w 128"/>
              <a:gd name="T9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52"/>
                  <a:pt x="24" y="52"/>
                  <a:pt x="24" y="52"/>
                </a:cubicBezTo>
                <a:cubicBezTo>
                  <a:pt x="24" y="55"/>
                  <a:pt x="24" y="56"/>
                  <a:pt x="24" y="56"/>
                </a:cubicBezTo>
                <a:cubicBezTo>
                  <a:pt x="24" y="56"/>
                  <a:pt x="24" y="56"/>
                  <a:pt x="24" y="56"/>
                </a:cubicBezTo>
                <a:cubicBezTo>
                  <a:pt x="24" y="5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6" name="Freeform 217"/>
          <p:cNvSpPr>
            <a:spLocks noEditPoints="1"/>
          </p:cNvSpPr>
          <p:nvPr/>
        </p:nvSpPr>
        <p:spPr bwMode="auto">
          <a:xfrm>
            <a:off x="3530670" y="1638235"/>
            <a:ext cx="297826" cy="284154"/>
          </a:xfrm>
          <a:custGeom>
            <a:avLst/>
            <a:gdLst>
              <a:gd name="T0" fmla="*/ 125 w 129"/>
              <a:gd name="T1" fmla="*/ 4 h 123"/>
              <a:gd name="T2" fmla="*/ 108 w 129"/>
              <a:gd name="T3" fmla="*/ 4 h 123"/>
              <a:gd name="T4" fmla="*/ 39 w 129"/>
              <a:gd name="T5" fmla="*/ 72 h 123"/>
              <a:gd name="T6" fmla="*/ 14 w 129"/>
              <a:gd name="T7" fmla="*/ 91 h 123"/>
              <a:gd name="T8" fmla="*/ 0 w 129"/>
              <a:gd name="T9" fmla="*/ 100 h 123"/>
              <a:gd name="T10" fmla="*/ 51 w 129"/>
              <a:gd name="T11" fmla="*/ 104 h 123"/>
              <a:gd name="T12" fmla="*/ 57 w 129"/>
              <a:gd name="T13" fmla="*/ 88 h 123"/>
              <a:gd name="T14" fmla="*/ 125 w 129"/>
              <a:gd name="T15" fmla="*/ 21 h 123"/>
              <a:gd name="T16" fmla="*/ 125 w 129"/>
              <a:gd name="T17" fmla="*/ 4 h 123"/>
              <a:gd name="T18" fmla="*/ 46 w 129"/>
              <a:gd name="T19" fmla="*/ 99 h 123"/>
              <a:gd name="T20" fmla="*/ 14 w 129"/>
              <a:gd name="T21" fmla="*/ 102 h 123"/>
              <a:gd name="T22" fmla="*/ 20 w 129"/>
              <a:gd name="T23" fmla="*/ 94 h 123"/>
              <a:gd name="T24" fmla="*/ 43 w 129"/>
              <a:gd name="T25" fmla="*/ 79 h 123"/>
              <a:gd name="T26" fmla="*/ 49 w 129"/>
              <a:gd name="T27" fmla="*/ 85 h 123"/>
              <a:gd name="T28" fmla="*/ 46 w 129"/>
              <a:gd name="T29" fmla="*/ 99 h 123"/>
              <a:gd name="T30" fmla="*/ 54 w 129"/>
              <a:gd name="T31" fmla="*/ 79 h 123"/>
              <a:gd name="T32" fmla="*/ 49 w 129"/>
              <a:gd name="T33" fmla="*/ 74 h 123"/>
              <a:gd name="T34" fmla="*/ 57 w 129"/>
              <a:gd name="T35" fmla="*/ 65 h 123"/>
              <a:gd name="T36" fmla="*/ 63 w 129"/>
              <a:gd name="T37" fmla="*/ 71 h 123"/>
              <a:gd name="T38" fmla="*/ 54 w 129"/>
              <a:gd name="T39" fmla="*/ 79 h 123"/>
              <a:gd name="T40" fmla="*/ 119 w 129"/>
              <a:gd name="T41" fmla="*/ 15 h 123"/>
              <a:gd name="T42" fmla="*/ 68 w 129"/>
              <a:gd name="T43" fmla="*/ 65 h 123"/>
              <a:gd name="T44" fmla="*/ 63 w 129"/>
              <a:gd name="T45" fmla="*/ 60 h 123"/>
              <a:gd name="T46" fmla="*/ 113 w 129"/>
              <a:gd name="T47" fmla="*/ 10 h 123"/>
              <a:gd name="T48" fmla="*/ 119 w 129"/>
              <a:gd name="T49" fmla="*/ 10 h 123"/>
              <a:gd name="T50" fmla="*/ 119 w 129"/>
              <a:gd name="T51"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3">
                <a:moveTo>
                  <a:pt x="125" y="4"/>
                </a:moveTo>
                <a:cubicBezTo>
                  <a:pt x="120" y="0"/>
                  <a:pt x="112" y="0"/>
                  <a:pt x="108" y="4"/>
                </a:cubicBezTo>
                <a:cubicBezTo>
                  <a:pt x="39" y="72"/>
                  <a:pt x="39" y="72"/>
                  <a:pt x="39" y="72"/>
                </a:cubicBezTo>
                <a:cubicBezTo>
                  <a:pt x="31" y="72"/>
                  <a:pt x="19" y="75"/>
                  <a:pt x="14" y="91"/>
                </a:cubicBezTo>
                <a:cubicBezTo>
                  <a:pt x="10" y="100"/>
                  <a:pt x="0" y="100"/>
                  <a:pt x="0" y="100"/>
                </a:cubicBezTo>
                <a:cubicBezTo>
                  <a:pt x="21" y="123"/>
                  <a:pt x="46" y="110"/>
                  <a:pt x="51" y="104"/>
                </a:cubicBezTo>
                <a:cubicBezTo>
                  <a:pt x="56" y="99"/>
                  <a:pt x="57" y="93"/>
                  <a:pt x="57" y="88"/>
                </a:cubicBezTo>
                <a:cubicBezTo>
                  <a:pt x="125" y="21"/>
                  <a:pt x="125" y="21"/>
                  <a:pt x="125" y="21"/>
                </a:cubicBezTo>
                <a:cubicBezTo>
                  <a:pt x="129" y="16"/>
                  <a:pt x="129" y="9"/>
                  <a:pt x="125" y="4"/>
                </a:cubicBezTo>
                <a:close/>
                <a:moveTo>
                  <a:pt x="46" y="99"/>
                </a:moveTo>
                <a:cubicBezTo>
                  <a:pt x="42" y="102"/>
                  <a:pt x="24" y="110"/>
                  <a:pt x="14" y="102"/>
                </a:cubicBezTo>
                <a:cubicBezTo>
                  <a:pt x="14" y="102"/>
                  <a:pt x="18" y="100"/>
                  <a:pt x="20" y="94"/>
                </a:cubicBezTo>
                <a:cubicBezTo>
                  <a:pt x="27" y="77"/>
                  <a:pt x="43" y="79"/>
                  <a:pt x="43" y="79"/>
                </a:cubicBezTo>
                <a:cubicBezTo>
                  <a:pt x="49" y="85"/>
                  <a:pt x="49" y="85"/>
                  <a:pt x="49" y="85"/>
                </a:cubicBezTo>
                <a:cubicBezTo>
                  <a:pt x="49" y="85"/>
                  <a:pt x="53" y="92"/>
                  <a:pt x="46" y="99"/>
                </a:cubicBezTo>
                <a:close/>
                <a:moveTo>
                  <a:pt x="54" y="79"/>
                </a:moveTo>
                <a:cubicBezTo>
                  <a:pt x="54" y="79"/>
                  <a:pt x="49" y="74"/>
                  <a:pt x="49" y="74"/>
                </a:cubicBezTo>
                <a:cubicBezTo>
                  <a:pt x="57" y="65"/>
                  <a:pt x="57" y="65"/>
                  <a:pt x="57" y="65"/>
                </a:cubicBezTo>
                <a:cubicBezTo>
                  <a:pt x="63" y="71"/>
                  <a:pt x="63" y="71"/>
                  <a:pt x="63" y="71"/>
                </a:cubicBezTo>
                <a:lnTo>
                  <a:pt x="54" y="79"/>
                </a:lnTo>
                <a:close/>
                <a:moveTo>
                  <a:pt x="119" y="15"/>
                </a:moveTo>
                <a:cubicBezTo>
                  <a:pt x="68" y="65"/>
                  <a:pt x="68" y="65"/>
                  <a:pt x="68" y="65"/>
                </a:cubicBezTo>
                <a:cubicBezTo>
                  <a:pt x="63" y="60"/>
                  <a:pt x="63" y="60"/>
                  <a:pt x="63" y="60"/>
                </a:cubicBezTo>
                <a:cubicBezTo>
                  <a:pt x="113" y="10"/>
                  <a:pt x="113" y="10"/>
                  <a:pt x="113" y="10"/>
                </a:cubicBezTo>
                <a:cubicBezTo>
                  <a:pt x="115" y="8"/>
                  <a:pt x="117" y="8"/>
                  <a:pt x="119" y="10"/>
                </a:cubicBezTo>
                <a:cubicBezTo>
                  <a:pt x="120" y="11"/>
                  <a:pt x="120" y="14"/>
                  <a:pt x="119" y="15"/>
                </a:cubicBez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27" name="文本框 26"/>
          <p:cNvSpPr txBox="1"/>
          <p:nvPr/>
        </p:nvSpPr>
        <p:spPr>
          <a:xfrm>
            <a:off x="6371281" y="2091521"/>
            <a:ext cx="1950554" cy="252730"/>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方正黑体简体" panose="02010601030101010101" pitchFamily="2" charset="-122"/>
                <a:ea typeface="方正黑体简体" panose="02010601030101010101" pitchFamily="2" charset="-122"/>
                <a:cs typeface="+mn-ea"/>
                <a:sym typeface="+mn-lt"/>
              </a:rPr>
              <a:t>查看详细信息</a:t>
            </a:r>
            <a:endParaRPr lang="en-US" altLang="zh-CN" sz="1200" spc="50" dirty="0">
              <a:ln w="1143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28" name="矩形 27"/>
          <p:cNvSpPr/>
          <p:nvPr/>
        </p:nvSpPr>
        <p:spPr>
          <a:xfrm>
            <a:off x="5594995" y="2376598"/>
            <a:ext cx="2726843" cy="914400"/>
          </a:xfrm>
          <a:prstGeom prst="rect">
            <a:avLst/>
          </a:prstGeom>
        </p:spPr>
        <p:txBody>
          <a:bodyPr wrap="square" lIns="68580" tIns="34290" rIns="68580" bIns="34290">
            <a:spAutoFit/>
          </a:bodyPr>
          <a:lstStyle/>
          <a:p>
            <a:pPr algn="r">
              <a:lnSpc>
                <a:spcPts val="165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对于每一条数据都可以查看其全部内容，包括列表中没有显示的更加详细的功能。对于客户的详细信息就是客户与公司的交易记录，交易记录由系统生成，并非由用户进行添加或者更改，方便用户查询。</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9" name="任意多边形 26"/>
          <p:cNvSpPr/>
          <p:nvPr/>
        </p:nvSpPr>
        <p:spPr>
          <a:xfrm>
            <a:off x="5479543" y="2160271"/>
            <a:ext cx="279173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任意多边形 27"/>
          <p:cNvSpPr/>
          <p:nvPr/>
        </p:nvSpPr>
        <p:spPr>
          <a:xfrm flipH="1">
            <a:off x="866087" y="2160271"/>
            <a:ext cx="2791800" cy="185166"/>
          </a:xfrm>
          <a:custGeom>
            <a:avLst/>
            <a:gdLst>
              <a:gd name="connsiteX0" fmla="*/ 0 w 3547872"/>
              <a:gd name="connsiteY0" fmla="*/ 0 h 246888"/>
              <a:gd name="connsiteX1" fmla="*/ 27432 w 3547872"/>
              <a:gd name="connsiteY1" fmla="*/ 246888 h 246888"/>
              <a:gd name="connsiteX2" fmla="*/ 3547872 w 3547872"/>
              <a:gd name="connsiteY2" fmla="*/ 246888 h 246888"/>
            </a:gdLst>
            <a:ahLst/>
            <a:cxnLst>
              <a:cxn ang="0">
                <a:pos x="connsiteX0" y="connsiteY0"/>
              </a:cxn>
              <a:cxn ang="0">
                <a:pos x="connsiteX1" y="connsiteY1"/>
              </a:cxn>
              <a:cxn ang="0">
                <a:pos x="connsiteX2" y="connsiteY2"/>
              </a:cxn>
            </a:cxnLst>
            <a:rect l="l" t="t" r="r" b="b"/>
            <a:pathLst>
              <a:path w="3547872" h="246888">
                <a:moveTo>
                  <a:pt x="0" y="0"/>
                </a:moveTo>
                <a:lnTo>
                  <a:pt x="27432" y="246888"/>
                </a:lnTo>
                <a:lnTo>
                  <a:pt x="3547872" y="246888"/>
                </a:lnTo>
              </a:path>
            </a:pathLst>
          </a:cu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文本框 30"/>
          <p:cNvSpPr txBox="1"/>
          <p:nvPr/>
        </p:nvSpPr>
        <p:spPr>
          <a:xfrm>
            <a:off x="728345" y="2091690"/>
            <a:ext cx="2211705" cy="252730"/>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方正黑体简体" panose="02010601030101010101" pitchFamily="2" charset="-122"/>
                <a:ea typeface="方正黑体简体" panose="02010601030101010101" pitchFamily="2" charset="-122"/>
                <a:cs typeface="+mn-ea"/>
                <a:sym typeface="+mn-lt"/>
              </a:rPr>
              <a:t>任意添加功能或者编辑功能</a:t>
            </a:r>
            <a:endParaRPr lang="zh-CN" altLang="en-US" sz="1200" spc="50" dirty="0">
              <a:ln w="1143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32" name="矩形 31"/>
          <p:cNvSpPr/>
          <p:nvPr/>
        </p:nvSpPr>
        <p:spPr>
          <a:xfrm>
            <a:off x="817093" y="2376598"/>
            <a:ext cx="2726843" cy="702945"/>
          </a:xfrm>
          <a:prstGeom prst="rect">
            <a:avLst/>
          </a:prstGeom>
        </p:spPr>
        <p:txBody>
          <a:bodyPr wrap="square" lIns="68580" tIns="34290" rIns="68580" bIns="34290">
            <a:spAutoFit/>
          </a:bodyPr>
          <a:lstStyle/>
          <a:p>
            <a:pPr>
              <a:lnSpc>
                <a:spcPts val="165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在添加与编辑功能中都加入了前端审核的功能，对前端数据进行验证非法性或者是否符合输入条件，对于不符合输入条件的输入提醒客户修改。</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3" name="文本框 32"/>
          <p:cNvSpPr txBox="1"/>
          <p:nvPr/>
        </p:nvSpPr>
        <p:spPr>
          <a:xfrm>
            <a:off x="3530671" y="3674671"/>
            <a:ext cx="1596986" cy="252730"/>
          </a:xfrm>
          <a:prstGeom prst="rect">
            <a:avLst/>
          </a:prstGeom>
          <a:noFill/>
        </p:spPr>
        <p:txBody>
          <a:bodyPr wrap="square" lIns="68580" tIns="34290" rIns="68580" bIns="34290" rtlCol="0">
            <a:spAutoFit/>
          </a:bodyPr>
          <a:lstStyle/>
          <a:p>
            <a:pPr algn="r"/>
            <a:r>
              <a:rPr lang="zh-CN" altLang="en-US" sz="1200" spc="50" dirty="0">
                <a:ln w="11430"/>
                <a:solidFill>
                  <a:srgbClr val="376092"/>
                </a:solidFill>
                <a:latin typeface="方正黑体简体" panose="02010601030101010101" pitchFamily="2" charset="-122"/>
                <a:ea typeface="方正黑体简体" panose="02010601030101010101" pitchFamily="2" charset="-122"/>
                <a:cs typeface="+mn-ea"/>
                <a:sym typeface="+mn-lt"/>
              </a:rPr>
              <a:t>删除功能拓展</a:t>
            </a:r>
            <a:endParaRPr lang="en-US" altLang="zh-CN" sz="1200" spc="50" dirty="0">
              <a:ln w="1143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34" name="矩形 33"/>
          <p:cNvSpPr/>
          <p:nvPr/>
        </p:nvSpPr>
        <p:spPr>
          <a:xfrm>
            <a:off x="3340474" y="3916867"/>
            <a:ext cx="2463052" cy="914400"/>
          </a:xfrm>
          <a:prstGeom prst="rect">
            <a:avLst/>
          </a:prstGeom>
        </p:spPr>
        <p:txBody>
          <a:bodyPr wrap="square" lIns="68580" tIns="34290" rIns="68580" bIns="34290">
            <a:spAutoFit/>
          </a:bodyPr>
          <a:lstStyle/>
          <a:p>
            <a:pPr algn="ct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基本资料维护的数据之间都有着很大的关联，往往一个数据的删除会引起其他数据的丢失，因此在后台对删除数据进行审核操作，对于不可删除的数据对用户进行提醒。</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5" name="组合 34"/>
          <p:cNvGrpSpPr/>
          <p:nvPr/>
        </p:nvGrpSpPr>
        <p:grpSpPr>
          <a:xfrm>
            <a:off x="251900" y="155730"/>
            <a:ext cx="8568572" cy="625338"/>
            <a:chOff x="251900" y="155730"/>
            <a:chExt cx="8568572" cy="625338"/>
          </a:xfrm>
        </p:grpSpPr>
        <p:cxnSp>
          <p:nvCxnSpPr>
            <p:cNvPr id="36" name="直接连接符 35"/>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331640" y="255120"/>
              <a:ext cx="4002405" cy="39878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rPr>
                <a:t>基本资料维护设计思路以及创新点</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38" name="组合 37"/>
            <p:cNvGrpSpPr/>
            <p:nvPr/>
          </p:nvGrpSpPr>
          <p:grpSpPr>
            <a:xfrm>
              <a:off x="251900" y="195486"/>
              <a:ext cx="887938" cy="585582"/>
              <a:chOff x="562441" y="531294"/>
              <a:chExt cx="2322326" cy="1531540"/>
            </a:xfrm>
          </p:grpSpPr>
          <p:sp>
            <p:nvSpPr>
              <p:cNvPr id="40" name="圆角矩形 39"/>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1" name="圆角矩形 40"/>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2" name="圆角矩形 41"/>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3" name="圆角矩形 42"/>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4" name="圆角矩形 43"/>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5" name="文本框 4"/>
              <p:cNvSpPr txBox="1"/>
              <p:nvPr/>
            </p:nvSpPr>
            <p:spPr>
              <a:xfrm>
                <a:off x="982275" y="617339"/>
                <a:ext cx="1153780"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39" name="矩形 38"/>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64" presetClass="path" presetSubtype="0" decel="30000" fill="hold" grpId="1" nodeType="afterEffect">
                                  <p:stCondLst>
                                    <p:cond delay="0"/>
                                  </p:stCondLst>
                                  <p:childTnLst>
                                    <p:animMotion origin="layout" path="M 1.45833E-6 0.03889 L 1.45833E-6 -0.14815 " pathEditMode="relative" rAng="0" ptsTypes="AA">
                                      <p:cBhvr>
                                        <p:cTn id="10" dur="750" spd="-100000" fill="hold"/>
                                        <p:tgtEl>
                                          <p:spTgt spid="13"/>
                                        </p:tgtEl>
                                        <p:attrNameLst>
                                          <p:attrName>ppt_x</p:attrName>
                                          <p:attrName>ppt_y</p:attrName>
                                        </p:attrNameLst>
                                      </p:cBhvr>
                                      <p:rCtr x="0" y="-9352"/>
                                    </p:animMotion>
                                  </p:childTnLst>
                                </p:cTn>
                              </p:par>
                            </p:childTnLst>
                          </p:cTn>
                        </p:par>
                        <p:par>
                          <p:cTn id="11" fill="hold">
                            <p:stCondLst>
                              <p:cond delay="1500"/>
                            </p:stCondLst>
                            <p:childTnLst>
                              <p:par>
                                <p:cTn id="12" presetID="64" presetClass="path" presetSubtype="0" accel="30000" decel="30000" fill="hold" grpId="2" nodeType="afterEffect">
                                  <p:stCondLst>
                                    <p:cond delay="0"/>
                                  </p:stCondLst>
                                  <p:childTnLst>
                                    <p:animMotion origin="layout" path="M 1.45833E-6 0.03842 L 1.45833E-6 3.7037E-6 " pathEditMode="relative" rAng="0" ptsTypes="AA">
                                      <p:cBhvr>
                                        <p:cTn id="13" dur="750" fill="hold"/>
                                        <p:tgtEl>
                                          <p:spTgt spid="13"/>
                                        </p:tgtEl>
                                        <p:attrNameLst>
                                          <p:attrName>ppt_x</p:attrName>
                                          <p:attrName>ppt_y</p:attrName>
                                        </p:attrNameLst>
                                      </p:cBhvr>
                                      <p:rCtr x="0" y="-1921"/>
                                    </p:animMotion>
                                  </p:childTnLst>
                                </p:cTn>
                              </p:par>
                              <p:par>
                                <p:cTn id="14" presetID="53" presetClass="entr" presetSubtype="16" fill="hold" nodeType="withEffect">
                                  <p:stCondLst>
                                    <p:cond delay="1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750" fill="hold"/>
                                        <p:tgtEl>
                                          <p:spTgt spid="14"/>
                                        </p:tgtEl>
                                        <p:attrNameLst>
                                          <p:attrName>ppt_w</p:attrName>
                                        </p:attrNameLst>
                                      </p:cBhvr>
                                      <p:tavLst>
                                        <p:tav tm="0">
                                          <p:val>
                                            <p:fltVal val="0"/>
                                          </p:val>
                                        </p:tav>
                                        <p:tav tm="100000">
                                          <p:val>
                                            <p:strVal val="#ppt_w"/>
                                          </p:val>
                                        </p:tav>
                                      </p:tavLst>
                                    </p:anim>
                                    <p:anim calcmode="lin" valueType="num">
                                      <p:cBhvr>
                                        <p:cTn id="17" dur="750" fill="hold"/>
                                        <p:tgtEl>
                                          <p:spTgt spid="14"/>
                                        </p:tgtEl>
                                        <p:attrNameLst>
                                          <p:attrName>ppt_h</p:attrName>
                                        </p:attrNameLst>
                                      </p:cBhvr>
                                      <p:tavLst>
                                        <p:tav tm="0">
                                          <p:val>
                                            <p:fltVal val="0"/>
                                          </p:val>
                                        </p:tav>
                                        <p:tav tm="100000">
                                          <p:val>
                                            <p:strVal val="#ppt_h"/>
                                          </p:val>
                                        </p:tav>
                                      </p:tavLst>
                                    </p:anim>
                                    <p:animEffect transition="in" filter="fade">
                                      <p:cBhvr>
                                        <p:cTn id="18" dur="750"/>
                                        <p:tgtEl>
                                          <p:spTgt spid="14"/>
                                        </p:tgtEl>
                                      </p:cBhvr>
                                    </p:animEffect>
                                  </p:childTnLst>
                                </p:cTn>
                              </p:par>
                              <p:par>
                                <p:cTn id="19" presetID="53" presetClass="entr" presetSubtype="16" fill="hold" grpId="0" nodeType="withEffect">
                                  <p:stCondLst>
                                    <p:cond delay="1250"/>
                                  </p:stCondLst>
                                  <p:childTnLst>
                                    <p:set>
                                      <p:cBhvr>
                                        <p:cTn id="20" dur="1" fill="hold">
                                          <p:stCondLst>
                                            <p:cond delay="0"/>
                                          </p:stCondLst>
                                        </p:cTn>
                                        <p:tgtEl>
                                          <p:spTgt spid="21"/>
                                        </p:tgtEl>
                                        <p:attrNameLst>
                                          <p:attrName>style.visibility</p:attrName>
                                        </p:attrNameLst>
                                      </p:cBhvr>
                                      <p:to>
                                        <p:strVal val="visible"/>
                                      </p:to>
                                    </p:set>
                                    <p:anim calcmode="lin" valueType="num">
                                      <p:cBhvr>
                                        <p:cTn id="21" dur="750" fill="hold"/>
                                        <p:tgtEl>
                                          <p:spTgt spid="21"/>
                                        </p:tgtEl>
                                        <p:attrNameLst>
                                          <p:attrName>ppt_w</p:attrName>
                                        </p:attrNameLst>
                                      </p:cBhvr>
                                      <p:tavLst>
                                        <p:tav tm="0">
                                          <p:val>
                                            <p:fltVal val="0"/>
                                          </p:val>
                                        </p:tav>
                                        <p:tav tm="100000">
                                          <p:val>
                                            <p:strVal val="#ppt_w"/>
                                          </p:val>
                                        </p:tav>
                                      </p:tavLst>
                                    </p:anim>
                                    <p:anim calcmode="lin" valueType="num">
                                      <p:cBhvr>
                                        <p:cTn id="22" dur="750" fill="hold"/>
                                        <p:tgtEl>
                                          <p:spTgt spid="21"/>
                                        </p:tgtEl>
                                        <p:attrNameLst>
                                          <p:attrName>ppt_h</p:attrName>
                                        </p:attrNameLst>
                                      </p:cBhvr>
                                      <p:tavLst>
                                        <p:tav tm="0">
                                          <p:val>
                                            <p:fltVal val="0"/>
                                          </p:val>
                                        </p:tav>
                                        <p:tav tm="100000">
                                          <p:val>
                                            <p:strVal val="#ppt_h"/>
                                          </p:val>
                                        </p:tav>
                                      </p:tavLst>
                                    </p:anim>
                                    <p:animEffect transition="in" filter="fade">
                                      <p:cBhvr>
                                        <p:cTn id="23" dur="750"/>
                                        <p:tgtEl>
                                          <p:spTgt spid="21"/>
                                        </p:tgtEl>
                                      </p:cBhvr>
                                    </p:animEffect>
                                  </p:childTnLst>
                                </p:cTn>
                              </p:par>
                              <p:par>
                                <p:cTn id="24" presetID="53" presetClass="entr" presetSubtype="16" fill="hold" grpId="0" nodeType="withEffect">
                                  <p:stCondLst>
                                    <p:cond delay="1250"/>
                                  </p:stCondLst>
                                  <p:childTnLst>
                                    <p:set>
                                      <p:cBhvr>
                                        <p:cTn id="25" dur="1" fill="hold">
                                          <p:stCondLst>
                                            <p:cond delay="0"/>
                                          </p:stCondLst>
                                        </p:cTn>
                                        <p:tgtEl>
                                          <p:spTgt spid="22"/>
                                        </p:tgtEl>
                                        <p:attrNameLst>
                                          <p:attrName>style.visibility</p:attrName>
                                        </p:attrNameLst>
                                      </p:cBhvr>
                                      <p:to>
                                        <p:strVal val="visible"/>
                                      </p:to>
                                    </p:set>
                                    <p:anim calcmode="lin" valueType="num">
                                      <p:cBhvr>
                                        <p:cTn id="26" dur="750" fill="hold"/>
                                        <p:tgtEl>
                                          <p:spTgt spid="22"/>
                                        </p:tgtEl>
                                        <p:attrNameLst>
                                          <p:attrName>ppt_w</p:attrName>
                                        </p:attrNameLst>
                                      </p:cBhvr>
                                      <p:tavLst>
                                        <p:tav tm="0">
                                          <p:val>
                                            <p:fltVal val="0"/>
                                          </p:val>
                                        </p:tav>
                                        <p:tav tm="100000">
                                          <p:val>
                                            <p:strVal val="#ppt_w"/>
                                          </p:val>
                                        </p:tav>
                                      </p:tavLst>
                                    </p:anim>
                                    <p:anim calcmode="lin" valueType="num">
                                      <p:cBhvr>
                                        <p:cTn id="27" dur="750" fill="hold"/>
                                        <p:tgtEl>
                                          <p:spTgt spid="22"/>
                                        </p:tgtEl>
                                        <p:attrNameLst>
                                          <p:attrName>ppt_h</p:attrName>
                                        </p:attrNameLst>
                                      </p:cBhvr>
                                      <p:tavLst>
                                        <p:tav tm="0">
                                          <p:val>
                                            <p:fltVal val="0"/>
                                          </p:val>
                                        </p:tav>
                                        <p:tav tm="100000">
                                          <p:val>
                                            <p:strVal val="#ppt_h"/>
                                          </p:val>
                                        </p:tav>
                                      </p:tavLst>
                                    </p:anim>
                                    <p:animEffect transition="in" filter="fade">
                                      <p:cBhvr>
                                        <p:cTn id="28" dur="750"/>
                                        <p:tgtEl>
                                          <p:spTgt spid="22"/>
                                        </p:tgtEl>
                                      </p:cBhvr>
                                    </p:animEffect>
                                  </p:childTnLst>
                                </p:cTn>
                              </p:par>
                              <p:par>
                                <p:cTn id="29" presetID="53" presetClass="entr" presetSubtype="16" fill="hold" grpId="0" nodeType="withEffect">
                                  <p:stCondLst>
                                    <p:cond delay="1250"/>
                                  </p:stCondLst>
                                  <p:childTnLst>
                                    <p:set>
                                      <p:cBhvr>
                                        <p:cTn id="30" dur="1" fill="hold">
                                          <p:stCondLst>
                                            <p:cond delay="0"/>
                                          </p:stCondLst>
                                        </p:cTn>
                                        <p:tgtEl>
                                          <p:spTgt spid="23"/>
                                        </p:tgtEl>
                                        <p:attrNameLst>
                                          <p:attrName>style.visibility</p:attrName>
                                        </p:attrNameLst>
                                      </p:cBhvr>
                                      <p:to>
                                        <p:strVal val="visible"/>
                                      </p:to>
                                    </p:set>
                                    <p:anim calcmode="lin" valueType="num">
                                      <p:cBhvr>
                                        <p:cTn id="31" dur="750" fill="hold"/>
                                        <p:tgtEl>
                                          <p:spTgt spid="23"/>
                                        </p:tgtEl>
                                        <p:attrNameLst>
                                          <p:attrName>ppt_w</p:attrName>
                                        </p:attrNameLst>
                                      </p:cBhvr>
                                      <p:tavLst>
                                        <p:tav tm="0">
                                          <p:val>
                                            <p:fltVal val="0"/>
                                          </p:val>
                                        </p:tav>
                                        <p:tav tm="100000">
                                          <p:val>
                                            <p:strVal val="#ppt_w"/>
                                          </p:val>
                                        </p:tav>
                                      </p:tavLst>
                                    </p:anim>
                                    <p:anim calcmode="lin" valueType="num">
                                      <p:cBhvr>
                                        <p:cTn id="32" dur="750" fill="hold"/>
                                        <p:tgtEl>
                                          <p:spTgt spid="23"/>
                                        </p:tgtEl>
                                        <p:attrNameLst>
                                          <p:attrName>ppt_h</p:attrName>
                                        </p:attrNameLst>
                                      </p:cBhvr>
                                      <p:tavLst>
                                        <p:tav tm="0">
                                          <p:val>
                                            <p:fltVal val="0"/>
                                          </p:val>
                                        </p:tav>
                                        <p:tav tm="100000">
                                          <p:val>
                                            <p:strVal val="#ppt_h"/>
                                          </p:val>
                                        </p:tav>
                                      </p:tavLst>
                                    </p:anim>
                                    <p:animEffect transition="in" filter="fade">
                                      <p:cBhvr>
                                        <p:cTn id="33" dur="750"/>
                                        <p:tgtEl>
                                          <p:spTgt spid="23"/>
                                        </p:tgtEl>
                                      </p:cBhvr>
                                    </p:animEffect>
                                  </p:childTnLst>
                                </p:cTn>
                              </p:par>
                              <p:par>
                                <p:cTn id="34" presetID="53" presetClass="entr" presetSubtype="16" fill="hold" grpId="0" nodeType="withEffect">
                                  <p:stCondLst>
                                    <p:cond delay="1250"/>
                                  </p:stCondLst>
                                  <p:childTnLst>
                                    <p:set>
                                      <p:cBhvr>
                                        <p:cTn id="35" dur="1" fill="hold">
                                          <p:stCondLst>
                                            <p:cond delay="0"/>
                                          </p:stCondLst>
                                        </p:cTn>
                                        <p:tgtEl>
                                          <p:spTgt spid="25"/>
                                        </p:tgtEl>
                                        <p:attrNameLst>
                                          <p:attrName>style.visibility</p:attrName>
                                        </p:attrNameLst>
                                      </p:cBhvr>
                                      <p:to>
                                        <p:strVal val="visible"/>
                                      </p:to>
                                    </p:set>
                                    <p:anim calcmode="lin" valueType="num">
                                      <p:cBhvr>
                                        <p:cTn id="36" dur="750" fill="hold"/>
                                        <p:tgtEl>
                                          <p:spTgt spid="25"/>
                                        </p:tgtEl>
                                        <p:attrNameLst>
                                          <p:attrName>ppt_w</p:attrName>
                                        </p:attrNameLst>
                                      </p:cBhvr>
                                      <p:tavLst>
                                        <p:tav tm="0">
                                          <p:val>
                                            <p:fltVal val="0"/>
                                          </p:val>
                                        </p:tav>
                                        <p:tav tm="100000">
                                          <p:val>
                                            <p:strVal val="#ppt_w"/>
                                          </p:val>
                                        </p:tav>
                                      </p:tavLst>
                                    </p:anim>
                                    <p:anim calcmode="lin" valueType="num">
                                      <p:cBhvr>
                                        <p:cTn id="37" dur="750" fill="hold"/>
                                        <p:tgtEl>
                                          <p:spTgt spid="25"/>
                                        </p:tgtEl>
                                        <p:attrNameLst>
                                          <p:attrName>ppt_h</p:attrName>
                                        </p:attrNameLst>
                                      </p:cBhvr>
                                      <p:tavLst>
                                        <p:tav tm="0">
                                          <p:val>
                                            <p:fltVal val="0"/>
                                          </p:val>
                                        </p:tav>
                                        <p:tav tm="100000">
                                          <p:val>
                                            <p:strVal val="#ppt_h"/>
                                          </p:val>
                                        </p:tav>
                                      </p:tavLst>
                                    </p:anim>
                                    <p:animEffect transition="in" filter="fade">
                                      <p:cBhvr>
                                        <p:cTn id="38" dur="750"/>
                                        <p:tgtEl>
                                          <p:spTgt spid="25"/>
                                        </p:tgtEl>
                                      </p:cBhvr>
                                    </p:animEffect>
                                  </p:childTnLst>
                                </p:cTn>
                              </p:par>
                              <p:par>
                                <p:cTn id="39" presetID="53" presetClass="entr" presetSubtype="16" fill="hold" grpId="0" nodeType="withEffect">
                                  <p:stCondLst>
                                    <p:cond delay="1250"/>
                                  </p:stCondLst>
                                  <p:childTnLst>
                                    <p:set>
                                      <p:cBhvr>
                                        <p:cTn id="40" dur="1" fill="hold">
                                          <p:stCondLst>
                                            <p:cond delay="0"/>
                                          </p:stCondLst>
                                        </p:cTn>
                                        <p:tgtEl>
                                          <p:spTgt spid="26"/>
                                        </p:tgtEl>
                                        <p:attrNameLst>
                                          <p:attrName>style.visibility</p:attrName>
                                        </p:attrNameLst>
                                      </p:cBhvr>
                                      <p:to>
                                        <p:strVal val="visible"/>
                                      </p:to>
                                    </p:set>
                                    <p:anim calcmode="lin" valueType="num">
                                      <p:cBhvr>
                                        <p:cTn id="41" dur="750" fill="hold"/>
                                        <p:tgtEl>
                                          <p:spTgt spid="26"/>
                                        </p:tgtEl>
                                        <p:attrNameLst>
                                          <p:attrName>ppt_w</p:attrName>
                                        </p:attrNameLst>
                                      </p:cBhvr>
                                      <p:tavLst>
                                        <p:tav tm="0">
                                          <p:val>
                                            <p:fltVal val="0"/>
                                          </p:val>
                                        </p:tav>
                                        <p:tav tm="100000">
                                          <p:val>
                                            <p:strVal val="#ppt_w"/>
                                          </p:val>
                                        </p:tav>
                                      </p:tavLst>
                                    </p:anim>
                                    <p:anim calcmode="lin" valueType="num">
                                      <p:cBhvr>
                                        <p:cTn id="42" dur="750" fill="hold"/>
                                        <p:tgtEl>
                                          <p:spTgt spid="26"/>
                                        </p:tgtEl>
                                        <p:attrNameLst>
                                          <p:attrName>ppt_h</p:attrName>
                                        </p:attrNameLst>
                                      </p:cBhvr>
                                      <p:tavLst>
                                        <p:tav tm="0">
                                          <p:val>
                                            <p:fltVal val="0"/>
                                          </p:val>
                                        </p:tav>
                                        <p:tav tm="100000">
                                          <p:val>
                                            <p:strVal val="#ppt_h"/>
                                          </p:val>
                                        </p:tav>
                                      </p:tavLst>
                                    </p:anim>
                                    <p:animEffect transition="in" filter="fade">
                                      <p:cBhvr>
                                        <p:cTn id="43" dur="750"/>
                                        <p:tgtEl>
                                          <p:spTgt spid="26"/>
                                        </p:tgtEl>
                                      </p:cBhvr>
                                    </p:animEffect>
                                  </p:childTnLst>
                                </p:cTn>
                              </p:par>
                              <p:par>
                                <p:cTn id="44" presetID="53" presetClass="entr" presetSubtype="16" fill="hold" grpId="0" nodeType="withEffect">
                                  <p:stCondLst>
                                    <p:cond delay="1250"/>
                                  </p:stCondLst>
                                  <p:childTnLst>
                                    <p:set>
                                      <p:cBhvr>
                                        <p:cTn id="45" dur="1" fill="hold">
                                          <p:stCondLst>
                                            <p:cond delay="0"/>
                                          </p:stCondLst>
                                        </p:cTn>
                                        <p:tgtEl>
                                          <p:spTgt spid="24"/>
                                        </p:tgtEl>
                                        <p:attrNameLst>
                                          <p:attrName>style.visibility</p:attrName>
                                        </p:attrNameLst>
                                      </p:cBhvr>
                                      <p:to>
                                        <p:strVal val="visible"/>
                                      </p:to>
                                    </p:set>
                                    <p:anim calcmode="lin" valueType="num">
                                      <p:cBhvr>
                                        <p:cTn id="46" dur="750" fill="hold"/>
                                        <p:tgtEl>
                                          <p:spTgt spid="24"/>
                                        </p:tgtEl>
                                        <p:attrNameLst>
                                          <p:attrName>ppt_w</p:attrName>
                                        </p:attrNameLst>
                                      </p:cBhvr>
                                      <p:tavLst>
                                        <p:tav tm="0">
                                          <p:val>
                                            <p:fltVal val="0"/>
                                          </p:val>
                                        </p:tav>
                                        <p:tav tm="100000">
                                          <p:val>
                                            <p:strVal val="#ppt_w"/>
                                          </p:val>
                                        </p:tav>
                                      </p:tavLst>
                                    </p:anim>
                                    <p:anim calcmode="lin" valueType="num">
                                      <p:cBhvr>
                                        <p:cTn id="47" dur="750" fill="hold"/>
                                        <p:tgtEl>
                                          <p:spTgt spid="24"/>
                                        </p:tgtEl>
                                        <p:attrNameLst>
                                          <p:attrName>ppt_h</p:attrName>
                                        </p:attrNameLst>
                                      </p:cBhvr>
                                      <p:tavLst>
                                        <p:tav tm="0">
                                          <p:val>
                                            <p:fltVal val="0"/>
                                          </p:val>
                                        </p:tav>
                                        <p:tav tm="100000">
                                          <p:val>
                                            <p:strVal val="#ppt_h"/>
                                          </p:val>
                                        </p:tav>
                                      </p:tavLst>
                                    </p:anim>
                                    <p:animEffect transition="in" filter="fade">
                                      <p:cBhvr>
                                        <p:cTn id="48" dur="750"/>
                                        <p:tgtEl>
                                          <p:spTgt spid="24"/>
                                        </p:tgtEl>
                                      </p:cBhvr>
                                    </p:animEffect>
                                  </p:childTnLst>
                                </p:cTn>
                              </p:par>
                              <p:par>
                                <p:cTn id="49" presetID="22" presetClass="entr" presetSubtype="8" fill="hold" grpId="0" nodeType="withEffect">
                                  <p:stCondLst>
                                    <p:cond delay="175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1000"/>
                                        <p:tgtEl>
                                          <p:spTgt spid="29"/>
                                        </p:tgtEl>
                                      </p:cBhvr>
                                    </p:animEffect>
                                  </p:childTnLst>
                                </p:cTn>
                              </p:par>
                              <p:par>
                                <p:cTn id="52" presetID="22" presetClass="entr" presetSubtype="2" fill="hold" grpId="0" nodeType="withEffect">
                                  <p:stCondLst>
                                    <p:cond delay="1750"/>
                                  </p:stCondLst>
                                  <p:childTnLst>
                                    <p:set>
                                      <p:cBhvr>
                                        <p:cTn id="53" dur="1" fill="hold">
                                          <p:stCondLst>
                                            <p:cond delay="0"/>
                                          </p:stCondLst>
                                        </p:cTn>
                                        <p:tgtEl>
                                          <p:spTgt spid="30"/>
                                        </p:tgtEl>
                                        <p:attrNameLst>
                                          <p:attrName>style.visibility</p:attrName>
                                        </p:attrNameLst>
                                      </p:cBhvr>
                                      <p:to>
                                        <p:strVal val="visible"/>
                                      </p:to>
                                    </p:set>
                                    <p:animEffect transition="in" filter="wipe(right)">
                                      <p:cBhvr>
                                        <p:cTn id="54" dur="1000"/>
                                        <p:tgtEl>
                                          <p:spTgt spid="30"/>
                                        </p:tgtEl>
                                      </p:cBhvr>
                                    </p:animEffect>
                                  </p:childTnLst>
                                </p:cTn>
                              </p:par>
                              <p:par>
                                <p:cTn id="55" presetID="22" presetClass="entr" presetSubtype="2" fill="hold" grpId="0" nodeType="withEffect">
                                  <p:stCondLst>
                                    <p:cond delay="175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750"/>
                                        <p:tgtEl>
                                          <p:spTgt spid="31"/>
                                        </p:tgtEl>
                                      </p:cBhvr>
                                    </p:animEffect>
                                  </p:childTnLst>
                                </p:cTn>
                              </p:par>
                              <p:par>
                                <p:cTn id="58" presetID="22" presetClass="entr" presetSubtype="2" fill="hold" grpId="0" nodeType="withEffect">
                                  <p:stCondLst>
                                    <p:cond delay="175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1000"/>
                                        <p:tgtEl>
                                          <p:spTgt spid="32"/>
                                        </p:tgtEl>
                                      </p:cBhvr>
                                    </p:animEffect>
                                  </p:childTnLst>
                                </p:cTn>
                              </p:par>
                              <p:par>
                                <p:cTn id="61" presetID="22" presetClass="entr" presetSubtype="8" fill="hold" grpId="0" nodeType="withEffect">
                                  <p:stCondLst>
                                    <p:cond delay="175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750"/>
                                        <p:tgtEl>
                                          <p:spTgt spid="27"/>
                                        </p:tgtEl>
                                      </p:cBhvr>
                                    </p:animEffect>
                                  </p:childTnLst>
                                </p:cTn>
                              </p:par>
                              <p:par>
                                <p:cTn id="64" presetID="22" presetClass="entr" presetSubtype="8" fill="hold" grpId="0" nodeType="withEffect">
                                  <p:stCondLst>
                                    <p:cond delay="175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1000"/>
                                        <p:tgtEl>
                                          <p:spTgt spid="28"/>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750"/>
                                        <p:tgtEl>
                                          <p:spTgt spid="33"/>
                                        </p:tgtEl>
                                      </p:cBhvr>
                                    </p:animEffect>
                                  </p:childTnLst>
                                </p:cTn>
                              </p:par>
                              <p:par>
                                <p:cTn id="70" presetID="22" presetClass="entr" presetSubtype="8" fill="hold" grpId="0" nodeType="withEffect">
                                  <p:stCondLst>
                                    <p:cond delay="175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21" grpId="0" animBg="1"/>
      <p:bldP spid="22" grpId="0" animBg="1"/>
      <p:bldP spid="23" grpId="0" animBg="1"/>
      <p:bldP spid="24" grpId="0" animBg="1"/>
      <p:bldP spid="25" grpId="0" animBg="1"/>
      <p:bldP spid="26" grpId="0" animBg="1"/>
      <p:bldP spid="27" grpId="0"/>
      <p:bldP spid="28" grpId="0"/>
      <p:bldP spid="29" grpId="0" animBg="1"/>
      <p:bldP spid="30" grpId="0" animBg="1"/>
      <p:bldP spid="31"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244796" y="2127770"/>
            <a:ext cx="2197036" cy="2115105"/>
            <a:chOff x="4204410" y="2237647"/>
            <a:chExt cx="3727081" cy="3588093"/>
          </a:xfrm>
        </p:grpSpPr>
        <p:cxnSp>
          <p:nvCxnSpPr>
            <p:cNvPr id="3" name="直接连接符 2"/>
            <p:cNvCxnSpPr/>
            <p:nvPr/>
          </p:nvCxnSpPr>
          <p:spPr>
            <a:xfrm flipV="1">
              <a:off x="4259847" y="2237647"/>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66133" y="2237647"/>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65045" y="3274062"/>
              <a:ext cx="366446" cy="732891"/>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65445" y="4997319"/>
              <a:ext cx="1072365" cy="0"/>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59519" y="5013168"/>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204410" y="4991396"/>
              <a:ext cx="406286" cy="812572"/>
            </a:xfrm>
            <a:prstGeom prst="line">
              <a:avLst/>
            </a:prstGeom>
            <a:ln w="1270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063954" y="1582932"/>
            <a:ext cx="2688896" cy="985889"/>
            <a:chOff x="6818242" y="1684850"/>
            <a:chExt cx="3585194" cy="1314517"/>
          </a:xfrm>
        </p:grpSpPr>
        <p:sp>
          <p:nvSpPr>
            <p:cNvPr id="26" name="文本框 6"/>
            <p:cNvSpPr txBox="1"/>
            <p:nvPr/>
          </p:nvSpPr>
          <p:spPr>
            <a:xfrm>
              <a:off x="6818242" y="2046868"/>
              <a:ext cx="3585194" cy="9524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导出功能具有按页面、按数量、按年度以及所有数据下载等多种不同的方式将数据导出为</a:t>
              </a:r>
              <a:r>
                <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Execl</a:t>
              </a: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表格，便于查看不同数量的记录</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7" name="文本框 7"/>
            <p:cNvSpPr txBox="1"/>
            <p:nvPr/>
          </p:nvSpPr>
          <p:spPr>
            <a:xfrm>
              <a:off x="6818242" y="1684850"/>
              <a:ext cx="3584786"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数据</a:t>
              </a: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导出方式多样</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28" name="组合 27"/>
          <p:cNvGrpSpPr/>
          <p:nvPr/>
        </p:nvGrpSpPr>
        <p:grpSpPr>
          <a:xfrm>
            <a:off x="1063954" y="2665366"/>
            <a:ext cx="2688896" cy="989700"/>
            <a:chOff x="6818242" y="1679770"/>
            <a:chExt cx="3585194" cy="1319599"/>
          </a:xfrm>
        </p:grpSpPr>
        <p:sp>
          <p:nvSpPr>
            <p:cNvPr id="29" name="文本框 6"/>
            <p:cNvSpPr txBox="1"/>
            <p:nvPr/>
          </p:nvSpPr>
          <p:spPr>
            <a:xfrm>
              <a:off x="6818242" y="2046869"/>
              <a:ext cx="3585194" cy="9525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在主页面顶部工具栏增加一些常用功能的快捷入口，使用户能够以最快的速度找到这些功能的入口，提高用户体验。</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文本框 7"/>
            <p:cNvSpPr txBox="1"/>
            <p:nvPr/>
          </p:nvSpPr>
          <p:spPr>
            <a:xfrm>
              <a:off x="6818242" y="1679770"/>
              <a:ext cx="2361353"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主页面增加快捷入口</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31" name="组合 30"/>
          <p:cNvGrpSpPr/>
          <p:nvPr/>
        </p:nvGrpSpPr>
        <p:grpSpPr>
          <a:xfrm>
            <a:off x="1063954" y="3665673"/>
            <a:ext cx="2688896" cy="747764"/>
            <a:chOff x="6818242" y="1725490"/>
            <a:chExt cx="3585194" cy="997019"/>
          </a:xfrm>
        </p:grpSpPr>
        <p:sp>
          <p:nvSpPr>
            <p:cNvPr id="32" name="文本框 6"/>
            <p:cNvSpPr txBox="1"/>
            <p:nvPr/>
          </p:nvSpPr>
          <p:spPr>
            <a:xfrm>
              <a:off x="6818242" y="2046869"/>
              <a:ext cx="3585194" cy="6756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权限具体到每个模块的具体功能，超级管理员负责为用户分配相应权限</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3" name="文本框 7"/>
            <p:cNvSpPr txBox="1"/>
            <p:nvPr/>
          </p:nvSpPr>
          <p:spPr>
            <a:xfrm>
              <a:off x="6818242" y="1725490"/>
              <a:ext cx="2616200" cy="3674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rPr>
                <a:t>精确权限控制</a:t>
              </a:r>
              <a:endParaRPr lang="zh-CN" altLang="en-US" sz="12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pic>
        <p:nvPicPr>
          <p:cNvPr id="36" name="图片占位符 35"/>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a:stretch>
            <a:fillRect/>
          </a:stretch>
        </p:blipFill>
        <p:spPr>
          <a:xfrm>
            <a:off x="4445666" y="1689251"/>
            <a:ext cx="3726734" cy="2547235"/>
          </a:xfrm>
          <a:effectLst>
            <a:outerShdw blurRad="254000" dist="63500" dir="2700000" algn="tl" rotWithShape="0">
              <a:prstClr val="black">
                <a:alpha val="40000"/>
              </a:prstClr>
            </a:outerShdw>
          </a:effectLst>
        </p:spPr>
      </p:pic>
      <p:grpSp>
        <p:nvGrpSpPr>
          <p:cNvPr id="49" name="组合 48"/>
          <p:cNvGrpSpPr/>
          <p:nvPr/>
        </p:nvGrpSpPr>
        <p:grpSpPr>
          <a:xfrm>
            <a:off x="251900" y="155730"/>
            <a:ext cx="8555537" cy="625338"/>
            <a:chOff x="251900" y="155730"/>
            <a:chExt cx="8555537" cy="625338"/>
          </a:xfrm>
        </p:grpSpPr>
        <p:cxnSp>
          <p:nvCxnSpPr>
            <p:cNvPr id="50" name="直接连接符 49"/>
            <p:cNvCxnSpPr/>
            <p:nvPr/>
          </p:nvCxnSpPr>
          <p:spPr>
            <a:xfrm flipH="1">
              <a:off x="1195522" y="68536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1452880" cy="398780"/>
            </a:xfrm>
            <a:prstGeom prst="rect">
              <a:avLst/>
            </a:prstGeom>
          </p:spPr>
          <p:txBody>
            <a:bodyPr wrap="none">
              <a:spAutoFit/>
            </a:bodyPr>
            <a:lstStyle/>
            <a:p>
              <a:pPr algn="l" defTabSz="913765">
                <a:spcBef>
                  <a:spcPts val="0"/>
                </a:spcBef>
                <a:spcAft>
                  <a:spcPts val="0"/>
                </a:spcAft>
                <a:defRPr/>
              </a:pPr>
              <a:r>
                <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rPr>
                <a:t>系统</a:t>
              </a:r>
              <a:r>
                <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rPr>
                <a:t>创新点</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9" name="文本框 4"/>
              <p:cNvSpPr txBox="1"/>
              <p:nvPr/>
            </p:nvSpPr>
            <p:spPr>
              <a:xfrm>
                <a:off x="982275" y="617339"/>
                <a:ext cx="1153780"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53" name="矩形 52"/>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0-#ppt_w/2"/>
                                          </p:val>
                                        </p:tav>
                                        <p:tav tm="100000">
                                          <p:val>
                                            <p:strVal val="#ppt_x"/>
                                          </p:val>
                                        </p:tav>
                                      </p:tavLst>
                                    </p:anim>
                                    <p:anim calcmode="lin" valueType="num">
                                      <p:cBhvr additive="base">
                                        <p:cTn id="2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rot="16200000">
            <a:off x="8116022" y="4109350"/>
            <a:ext cx="1639610" cy="428692"/>
            <a:chOff x="3137036" y="4286161"/>
            <a:chExt cx="2186146" cy="571589"/>
          </a:xfrm>
        </p:grpSpPr>
        <p:sp>
          <p:nvSpPr>
            <p:cNvPr id="17" name="等腰三角形 16"/>
            <p:cNvSpPr/>
            <p:nvPr/>
          </p:nvSpPr>
          <p:spPr>
            <a:xfrm>
              <a:off x="3137036" y="4286161"/>
              <a:ext cx="654077" cy="562419"/>
            </a:xfrm>
            <a:prstGeom prst="triangle">
              <a:avLst>
                <a:gd name="adj" fmla="val 50391"/>
              </a:avLst>
            </a:prstGeom>
            <a:gradFill>
              <a:gsLst>
                <a:gs pos="12000">
                  <a:srgbClr val="FF6600"/>
                </a:gs>
                <a:gs pos="91000">
                  <a:srgbClr val="FF9600"/>
                </a:gs>
              </a:gsLst>
              <a:lin ang="2700000" scaled="1"/>
            </a:gradFill>
            <a:ln>
              <a:noFill/>
            </a:ln>
            <a:effectLst>
              <a:outerShdw blurRad="139700" dist="38100" sx="103000" sy="1030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18" name="等腰三角形 17"/>
            <p:cNvSpPr/>
            <p:nvPr/>
          </p:nvSpPr>
          <p:spPr>
            <a:xfrm>
              <a:off x="3903070" y="4295331"/>
              <a:ext cx="654077" cy="562419"/>
            </a:xfrm>
            <a:prstGeom prst="triangle">
              <a:avLst>
                <a:gd name="adj" fmla="val 50391"/>
              </a:avLst>
            </a:prstGeom>
            <a:gradFill flip="none" rotWithShape="1">
              <a:gsLst>
                <a:gs pos="7000">
                  <a:schemeClr val="tx1">
                    <a:lumMod val="95000"/>
                    <a:lumOff val="5000"/>
                  </a:schemeClr>
                </a:gs>
                <a:gs pos="87000">
                  <a:schemeClr val="tx1">
                    <a:lumMod val="65000"/>
                    <a:lumOff val="35000"/>
                  </a:schemeClr>
                </a:gs>
              </a:gsLst>
              <a:lin ang="2700000" scaled="1"/>
              <a:tileRect/>
            </a:gradFill>
            <a:ln>
              <a:noFill/>
            </a:ln>
            <a:effectLst>
              <a:outerShdw blurRad="127000" dist="38100" sx="103000" sy="103000" algn="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19" name="等腰三角形 18"/>
            <p:cNvSpPr/>
            <p:nvPr/>
          </p:nvSpPr>
          <p:spPr>
            <a:xfrm>
              <a:off x="4669105" y="4295331"/>
              <a:ext cx="654077" cy="562419"/>
            </a:xfrm>
            <a:prstGeom prst="triangle">
              <a:avLst>
                <a:gd name="adj" fmla="val 50391"/>
              </a:avLst>
            </a:prstGeom>
            <a:gradFill>
              <a:gsLst>
                <a:gs pos="12000">
                  <a:srgbClr val="FF6600"/>
                </a:gs>
                <a:gs pos="91000">
                  <a:srgbClr val="FF9600"/>
                </a:gs>
              </a:gsLst>
              <a:lin ang="2700000" scaled="1"/>
            </a:gradFill>
            <a:ln>
              <a:noFill/>
            </a:ln>
            <a:effectLst>
              <a:outerShdw blurRad="139700" dist="38100" sx="103000" sy="1030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13" name="Group 49"/>
          <p:cNvGrpSpPr/>
          <p:nvPr/>
        </p:nvGrpSpPr>
        <p:grpSpPr>
          <a:xfrm>
            <a:off x="3606854" y="1795506"/>
            <a:ext cx="928637" cy="1141351"/>
            <a:chOff x="3606801" y="1795463"/>
            <a:chExt cx="928688" cy="1141413"/>
          </a:xfrm>
        </p:grpSpPr>
        <p:sp>
          <p:nvSpPr>
            <p:cNvPr id="14" name="Freeform 8"/>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sp>
          <p:nvSpPr>
            <p:cNvPr id="15"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20" name="Group 50"/>
          <p:cNvGrpSpPr/>
          <p:nvPr/>
        </p:nvGrpSpPr>
        <p:grpSpPr>
          <a:xfrm>
            <a:off x="4595812" y="1792330"/>
            <a:ext cx="927050" cy="1144526"/>
            <a:chOff x="4595813" y="1792288"/>
            <a:chExt cx="927100" cy="1144588"/>
          </a:xfrm>
          <a:effectLst>
            <a:outerShdw blurRad="254000" dist="63500" dir="2700000" algn="tl" rotWithShape="0">
              <a:prstClr val="black">
                <a:alpha val="40000"/>
              </a:prstClr>
            </a:outerShdw>
          </a:effectLst>
        </p:grpSpPr>
        <p:sp>
          <p:nvSpPr>
            <p:cNvPr id="21" name="Freeform 9"/>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rgbClr val="376092"/>
            </a:solidFill>
            <a:ln w="9525">
              <a:noFill/>
              <a:round/>
            </a:ln>
            <a:effectLst/>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23" name="Group 51"/>
          <p:cNvGrpSpPr/>
          <p:nvPr/>
        </p:nvGrpSpPr>
        <p:grpSpPr>
          <a:xfrm>
            <a:off x="3703686" y="3000352"/>
            <a:ext cx="831805" cy="1023882"/>
            <a:chOff x="3703638" y="3000375"/>
            <a:chExt cx="831850" cy="1023938"/>
          </a:xfrm>
        </p:grpSpPr>
        <p:sp>
          <p:nvSpPr>
            <p:cNvPr id="24" name="Freeform 11"/>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sp>
          <p:nvSpPr>
            <p:cNvPr id="25" name="Freeform 131"/>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26" name="Group 52"/>
          <p:cNvGrpSpPr/>
          <p:nvPr/>
        </p:nvGrpSpPr>
        <p:grpSpPr>
          <a:xfrm>
            <a:off x="4595812" y="3000352"/>
            <a:ext cx="814343" cy="1028644"/>
            <a:chOff x="4595813" y="3000375"/>
            <a:chExt cx="814388" cy="1028700"/>
          </a:xfrm>
        </p:grpSpPr>
        <p:sp>
          <p:nvSpPr>
            <p:cNvPr id="27" name="Freeform 10"/>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sp>
          <p:nvSpPr>
            <p:cNvPr id="28"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91435" tIns="45717" rIns="91435" bIns="45717" numCol="1" anchor="t" anchorCtr="0" compatLnSpc="1"/>
            <a:lstStyle/>
            <a:p>
              <a:pPr>
                <a:lnSpc>
                  <a:spcPct val="120000"/>
                </a:lnSpc>
              </a:pPr>
              <a:endParaRPr lang="en-US" sz="570" dirty="0">
                <a:solidFill>
                  <a:schemeClr val="bg1">
                    <a:lumMod val="65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29" name="Group 17"/>
          <p:cNvGrpSpPr/>
          <p:nvPr/>
        </p:nvGrpSpPr>
        <p:grpSpPr>
          <a:xfrm>
            <a:off x="1152485" y="1474408"/>
            <a:ext cx="1510692" cy="843772"/>
            <a:chOff x="844734" y="1932047"/>
            <a:chExt cx="2287504" cy="641666"/>
          </a:xfrm>
        </p:grpSpPr>
        <p:sp>
          <p:nvSpPr>
            <p:cNvPr id="30" name="Footer Text"/>
            <p:cNvSpPr txBox="1"/>
            <p:nvPr/>
          </p:nvSpPr>
          <p:spPr>
            <a:xfrm>
              <a:off x="844734" y="2099987"/>
              <a:ext cx="2287091" cy="473726"/>
            </a:xfrm>
            <a:prstGeom prst="rect">
              <a:avLst/>
            </a:prstGeom>
            <a:noFill/>
          </p:spPr>
          <p:txBody>
            <a:bodyPr wrap="square" lIns="0" tIns="0" rIns="0" bIns="0" rtlCol="0">
              <a:spAutoFit/>
            </a:bodyPr>
            <a:lstStyle>
              <a:defPPr>
                <a:defRPr lang="zh-CN"/>
              </a:defPPr>
              <a:lvl1pPr algn="r">
                <a:lnSpc>
                  <a:spcPts val="2000"/>
                </a:lnSpc>
                <a:defRPr sz="1100">
                  <a:solidFill>
                    <a:schemeClr val="tx1">
                      <a:lumMod val="85000"/>
                      <a:lumOff val="15000"/>
                    </a:schemeClr>
                  </a:solidFill>
                  <a:latin typeface="+mn-ea"/>
                </a:defRPr>
              </a:lvl1pPr>
            </a:lstStyle>
            <a:p>
              <a:pPr algn="r" fontAlgn="auto">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每个用户具有不同权限，可以管理不同的模块，</a:t>
              </a: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为每个模块相应用户进行管理</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TextBox 26"/>
            <p:cNvSpPr txBox="1"/>
            <p:nvPr/>
          </p:nvSpPr>
          <p:spPr>
            <a:xfrm>
              <a:off x="1747644" y="1932047"/>
              <a:ext cx="1384594" cy="168049"/>
            </a:xfrm>
            <a:prstGeom prst="rect">
              <a:avLst/>
            </a:prstGeom>
            <a:noFill/>
          </p:spPr>
          <p:txBody>
            <a:bodyPr wrap="none" lIns="0" tIns="0" rIns="0" bIns="0" rtlCol="0" anchor="ctr">
              <a:spAutoFit/>
            </a:bodyPr>
            <a:lstStyle>
              <a:defPPr>
                <a:defRPr lang="zh-CN"/>
              </a:defPPr>
              <a:lvl1pPr>
                <a:lnSpc>
                  <a:spcPct val="120000"/>
                </a:lnSpc>
                <a:defRPr sz="1325">
                  <a:solidFill>
                    <a:schemeClr val="tx1">
                      <a:lumMod val="85000"/>
                      <a:lumOff val="15000"/>
                    </a:schemeClr>
                  </a:solidFill>
                  <a:latin typeface="Arial" panose="020B0604020202020204" pitchFamily="34" charset="0"/>
                  <a:ea typeface="微软雅黑" panose="020B0503020204020204" charset="-122"/>
                  <a:cs typeface="+mn-ea"/>
                </a:defRPr>
              </a:lvl1pPr>
            </a:lstStyle>
            <a:p>
              <a:r>
                <a:rPr lang="zh-CN" altLang="en-US" sz="1200" dirty="0">
                  <a:solidFill>
                    <a:srgbClr val="376092"/>
                  </a:solidFill>
                  <a:latin typeface="方正黑体简体" panose="02010601030101010101" pitchFamily="2" charset="-122"/>
                  <a:ea typeface="方正黑体简体" panose="02010601030101010101" pitchFamily="2" charset="-122"/>
                  <a:sym typeface="+mn-lt"/>
                </a:rPr>
                <a:t>用户</a:t>
              </a:r>
              <a:r>
                <a:rPr lang="zh-CN" altLang="en-US" sz="1200" dirty="0">
                  <a:solidFill>
                    <a:srgbClr val="376092"/>
                  </a:solidFill>
                  <a:latin typeface="方正黑体简体" panose="02010601030101010101" pitchFamily="2" charset="-122"/>
                  <a:ea typeface="方正黑体简体" panose="02010601030101010101" pitchFamily="2" charset="-122"/>
                  <a:sym typeface="+mn-lt"/>
                </a:rPr>
                <a:t>权限控制</a:t>
              </a:r>
              <a:endParaRPr lang="zh-CN" altLang="en-US" sz="1200" dirty="0">
                <a:solidFill>
                  <a:srgbClr val="376092"/>
                </a:solidFill>
                <a:latin typeface="方正黑体简体" panose="02010601030101010101" pitchFamily="2" charset="-122"/>
                <a:ea typeface="方正黑体简体" panose="02010601030101010101" pitchFamily="2" charset="-122"/>
                <a:sym typeface="+mn-lt"/>
              </a:endParaRPr>
            </a:p>
          </p:txBody>
        </p:sp>
      </p:grpSp>
      <p:grpSp>
        <p:nvGrpSpPr>
          <p:cNvPr id="32" name="Group 32"/>
          <p:cNvGrpSpPr/>
          <p:nvPr/>
        </p:nvGrpSpPr>
        <p:grpSpPr>
          <a:xfrm>
            <a:off x="1265949" y="3520639"/>
            <a:ext cx="1510419" cy="843694"/>
            <a:chOff x="844734" y="1946161"/>
            <a:chExt cx="2287091" cy="587891"/>
          </a:xfrm>
        </p:grpSpPr>
        <p:sp>
          <p:nvSpPr>
            <p:cNvPr id="33" name="Footer Text"/>
            <p:cNvSpPr txBox="1"/>
            <p:nvPr/>
          </p:nvSpPr>
          <p:spPr>
            <a:xfrm>
              <a:off x="844734" y="2099987"/>
              <a:ext cx="2287091" cy="434065"/>
            </a:xfrm>
            <a:prstGeom prst="rect">
              <a:avLst/>
            </a:prstGeom>
            <a:noFill/>
          </p:spPr>
          <p:txBody>
            <a:bodyPr wrap="square" lIns="0" tIns="0" rIns="0" bIns="0" rtlCol="0">
              <a:spAutoFit/>
            </a:bodyPr>
            <a:lstStyle>
              <a:defPPr>
                <a:defRPr lang="zh-CN"/>
              </a:defPPr>
              <a:lvl1pPr>
                <a:lnSpc>
                  <a:spcPts val="2000"/>
                </a:lnSpc>
                <a:defRPr sz="1100">
                  <a:solidFill>
                    <a:schemeClr val="tx1">
                      <a:lumMod val="85000"/>
                      <a:lumOff val="15000"/>
                    </a:schemeClr>
                  </a:solidFill>
                  <a:latin typeface="+mn-ea"/>
                </a:defRPr>
              </a:lvl1pPr>
            </a:lstStyle>
            <a:p>
              <a:pPr algn="r" fontAlgn="auto">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使用过滤器对全局响应、请求进行编码过滤，防止中文乱码问题出现</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4" name="TextBox 29"/>
            <p:cNvSpPr txBox="1"/>
            <p:nvPr/>
          </p:nvSpPr>
          <p:spPr>
            <a:xfrm>
              <a:off x="1681179" y="1946161"/>
              <a:ext cx="1384593" cy="153980"/>
            </a:xfrm>
            <a:prstGeom prst="rect">
              <a:avLst/>
            </a:prstGeom>
            <a:noFill/>
          </p:spPr>
          <p:txBody>
            <a:bodyPr wrap="none" lIns="0" tIns="0" rIns="0" bIns="0" rtlCol="0" anchor="ctr">
              <a:spAutoFit/>
            </a:bodyPr>
            <a:lstStyle>
              <a:defPPr>
                <a:defRPr lang="zh-CN"/>
              </a:defPPr>
              <a:lvl1pPr>
                <a:lnSpc>
                  <a:spcPct val="120000"/>
                </a:lnSpc>
                <a:defRPr sz="1325">
                  <a:solidFill>
                    <a:schemeClr val="tx1">
                      <a:lumMod val="85000"/>
                      <a:lumOff val="15000"/>
                    </a:schemeClr>
                  </a:solidFill>
                  <a:latin typeface="Arial" panose="020B0604020202020204" pitchFamily="34" charset="0"/>
                  <a:ea typeface="微软雅黑" panose="020B0503020204020204" charset="-122"/>
                  <a:cs typeface="+mn-ea"/>
                </a:defRPr>
              </a:lvl1pPr>
            </a:lstStyle>
            <a:p>
              <a:pPr algn="l"/>
              <a:r>
                <a:rPr lang="zh-CN" altLang="en-US" sz="1200" dirty="0">
                  <a:solidFill>
                    <a:srgbClr val="376092"/>
                  </a:solidFill>
                  <a:latin typeface="方正黑体简体" panose="02010601030101010101" pitchFamily="2" charset="-122"/>
                  <a:ea typeface="方正黑体简体" panose="02010601030101010101" pitchFamily="2" charset="-122"/>
                  <a:sym typeface="+mn-lt"/>
                </a:rPr>
                <a:t>全局编码控制</a:t>
              </a:r>
              <a:endParaRPr lang="zh-CN" altLang="en-US" sz="1200" dirty="0">
                <a:solidFill>
                  <a:srgbClr val="376092"/>
                </a:solidFill>
                <a:latin typeface="方正黑体简体" panose="02010601030101010101" pitchFamily="2" charset="-122"/>
                <a:ea typeface="方正黑体简体" panose="02010601030101010101" pitchFamily="2" charset="-122"/>
                <a:sym typeface="+mn-lt"/>
              </a:endParaRPr>
            </a:p>
          </p:txBody>
        </p:sp>
      </p:grpSp>
      <p:grpSp>
        <p:nvGrpSpPr>
          <p:cNvPr id="35" name="Group 38"/>
          <p:cNvGrpSpPr/>
          <p:nvPr/>
        </p:nvGrpSpPr>
        <p:grpSpPr>
          <a:xfrm>
            <a:off x="6407416" y="1453719"/>
            <a:ext cx="1510418" cy="829402"/>
            <a:chOff x="844734" y="1905573"/>
            <a:chExt cx="2287091" cy="829450"/>
          </a:xfrm>
        </p:grpSpPr>
        <p:sp>
          <p:nvSpPr>
            <p:cNvPr id="36" name="Footer Text"/>
            <p:cNvSpPr txBox="1"/>
            <p:nvPr/>
          </p:nvSpPr>
          <p:spPr>
            <a:xfrm>
              <a:off x="844734" y="2112052"/>
              <a:ext cx="2287091" cy="622971"/>
            </a:xfrm>
            <a:prstGeom prst="rect">
              <a:avLst/>
            </a:prstGeom>
            <a:noFill/>
          </p:spPr>
          <p:txBody>
            <a:bodyPr wrap="square" lIns="0" tIns="0" rIns="0" bIns="0" rtlCol="0">
              <a:spAutoFit/>
            </a:bodyPr>
            <a:lstStyle/>
            <a:p>
              <a:pP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对全局请求进行拦截验证，判断用户是否登录，未登录不具有操作权限</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7" name="TextBox 32"/>
            <p:cNvSpPr txBox="1"/>
            <p:nvPr/>
          </p:nvSpPr>
          <p:spPr>
            <a:xfrm>
              <a:off x="844734" y="1905573"/>
              <a:ext cx="1384594" cy="220993"/>
            </a:xfrm>
            <a:prstGeom prst="rect">
              <a:avLst/>
            </a:prstGeom>
            <a:noFill/>
          </p:spPr>
          <p:txBody>
            <a:bodyPr wrap="none" lIns="0" tIns="0" rIns="0" bIns="0" rtlCol="0" anchor="ctr">
              <a:spAutoFit/>
            </a:bodyPr>
            <a:lstStyle/>
            <a:p>
              <a:pPr>
                <a:lnSpc>
                  <a:spcPct val="120000"/>
                </a:lnSpc>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登录身份</a:t>
              </a: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验证</a:t>
              </a:r>
              <a:endPar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38" name="Group 44"/>
          <p:cNvGrpSpPr/>
          <p:nvPr/>
        </p:nvGrpSpPr>
        <p:grpSpPr>
          <a:xfrm>
            <a:off x="6255025" y="3510483"/>
            <a:ext cx="1510418" cy="853853"/>
            <a:chOff x="844734" y="1939081"/>
            <a:chExt cx="2287091" cy="594968"/>
          </a:xfrm>
        </p:grpSpPr>
        <p:sp>
          <p:nvSpPr>
            <p:cNvPr id="39" name="Footer Text"/>
            <p:cNvSpPr txBox="1"/>
            <p:nvPr/>
          </p:nvSpPr>
          <p:spPr>
            <a:xfrm>
              <a:off x="844734" y="2099985"/>
              <a:ext cx="2287091" cy="434064"/>
            </a:xfrm>
            <a:prstGeom prst="rect">
              <a:avLst/>
            </a:prstGeom>
            <a:noFill/>
          </p:spPr>
          <p:txBody>
            <a:bodyPr wrap="square" lIns="0" tIns="0" rIns="0" bIns="0" rtlCol="0">
              <a:spAutoFit/>
            </a:bodyPr>
            <a:lstStyle>
              <a:defPPr>
                <a:defRPr lang="zh-CN"/>
              </a:defPPr>
              <a:lvl1pPr>
                <a:lnSpc>
                  <a:spcPts val="2000"/>
                </a:lnSpc>
                <a:defRPr sz="1100">
                  <a:solidFill>
                    <a:schemeClr val="tx1">
                      <a:lumMod val="85000"/>
                      <a:lumOff val="15000"/>
                    </a:schemeClr>
                  </a:solidFill>
                  <a:latin typeface="+mn-ea"/>
                </a:defRPr>
              </a:lvl1pPr>
            </a:lstStyle>
            <a:p>
              <a:pPr algn="l" fontAlgn="auto">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权限具体到每个模块的具体功能，超级管理员负责为用户分配相应权限</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40" name="TextBox 35"/>
            <p:cNvSpPr txBox="1"/>
            <p:nvPr/>
          </p:nvSpPr>
          <p:spPr>
            <a:xfrm>
              <a:off x="844734" y="1939081"/>
              <a:ext cx="1384594" cy="153980"/>
            </a:xfrm>
            <a:prstGeom prst="rect">
              <a:avLst/>
            </a:prstGeom>
            <a:noFill/>
          </p:spPr>
          <p:txBody>
            <a:bodyPr wrap="none" lIns="0" tIns="0" rIns="0" bIns="0" rtlCol="0" anchor="ctr">
              <a:spAutoFit/>
            </a:bodyPr>
            <a:lstStyle/>
            <a:p>
              <a:pPr>
                <a:lnSpc>
                  <a:spcPct val="120000"/>
                </a:lnSpc>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权限精确分配</a:t>
              </a:r>
              <a:endPar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grpSp>
        <p:nvGrpSpPr>
          <p:cNvPr id="41" name="Group 81"/>
          <p:cNvGrpSpPr/>
          <p:nvPr/>
        </p:nvGrpSpPr>
        <p:grpSpPr>
          <a:xfrm flipV="1">
            <a:off x="2918843" y="3687961"/>
            <a:ext cx="1118861" cy="219335"/>
            <a:chOff x="2712812" y="1457456"/>
            <a:chExt cx="1118923" cy="223062"/>
          </a:xfrm>
        </p:grpSpPr>
        <p:cxnSp>
          <p:nvCxnSpPr>
            <p:cNvPr id="42" name="Straight Connector 37"/>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38"/>
            <p:cNvCxnSpPr/>
            <p:nvPr/>
          </p:nvCxnSpPr>
          <p:spPr>
            <a:xfrm rot="10800000" flipV="1">
              <a:off x="2712812" y="1457456"/>
              <a:ext cx="879870" cy="1615"/>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4" name="Group 81"/>
          <p:cNvGrpSpPr/>
          <p:nvPr/>
        </p:nvGrpSpPr>
        <p:grpSpPr>
          <a:xfrm flipH="1" flipV="1">
            <a:off x="5044759" y="3688754"/>
            <a:ext cx="1061258" cy="217748"/>
            <a:chOff x="2770419" y="1459071"/>
            <a:chExt cx="1061316" cy="221447"/>
          </a:xfrm>
        </p:grpSpPr>
        <p:cxnSp>
          <p:nvCxnSpPr>
            <p:cNvPr id="45" name="Straight Connector 40"/>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1"/>
            <p:cNvCxnSpPr/>
            <p:nvPr/>
          </p:nvCxnSpPr>
          <p:spPr>
            <a:xfrm flipH="1" flipV="1">
              <a:off x="2770419" y="1459071"/>
              <a:ext cx="822263" cy="2"/>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7" name="Group 81"/>
          <p:cNvGrpSpPr/>
          <p:nvPr/>
        </p:nvGrpSpPr>
        <p:grpSpPr>
          <a:xfrm>
            <a:off x="2819497" y="1867768"/>
            <a:ext cx="1118861" cy="219335"/>
            <a:chOff x="2712812" y="1457456"/>
            <a:chExt cx="1118923" cy="223062"/>
          </a:xfrm>
        </p:grpSpPr>
        <p:cxnSp>
          <p:nvCxnSpPr>
            <p:cNvPr id="48" name="Straight Connector 43"/>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4"/>
            <p:cNvCxnSpPr/>
            <p:nvPr/>
          </p:nvCxnSpPr>
          <p:spPr>
            <a:xfrm rot="10800000" flipV="1">
              <a:off x="2712812" y="1457456"/>
              <a:ext cx="879870" cy="1615"/>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0" name="Group 81"/>
          <p:cNvGrpSpPr/>
          <p:nvPr/>
        </p:nvGrpSpPr>
        <p:grpSpPr>
          <a:xfrm flipH="1">
            <a:off x="5203616" y="1868560"/>
            <a:ext cx="1061258" cy="217748"/>
            <a:chOff x="2770419" y="1459071"/>
            <a:chExt cx="1061316" cy="221447"/>
          </a:xfrm>
        </p:grpSpPr>
        <p:cxnSp>
          <p:nvCxnSpPr>
            <p:cNvPr id="51" name="Straight Connector 46"/>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47"/>
            <p:cNvCxnSpPr/>
            <p:nvPr/>
          </p:nvCxnSpPr>
          <p:spPr>
            <a:xfrm flipH="1" flipV="1">
              <a:off x="2770419" y="1459071"/>
              <a:ext cx="822263" cy="2"/>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251900" y="155730"/>
            <a:ext cx="8568572" cy="625338"/>
            <a:chOff x="251900" y="155730"/>
            <a:chExt cx="8568572" cy="625338"/>
          </a:xfrm>
        </p:grpSpPr>
        <p:cxnSp>
          <p:nvCxnSpPr>
            <p:cNvPr id="54" name="直接连接符 53"/>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331640" y="255120"/>
              <a:ext cx="323850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权限管理设计思路与创新点</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56" name="组合 55"/>
            <p:cNvGrpSpPr/>
            <p:nvPr/>
          </p:nvGrpSpPr>
          <p:grpSpPr>
            <a:xfrm>
              <a:off x="251900" y="195486"/>
              <a:ext cx="887938" cy="585582"/>
              <a:chOff x="562441" y="531294"/>
              <a:chExt cx="2322326" cy="1531540"/>
            </a:xfrm>
          </p:grpSpPr>
          <p:sp>
            <p:nvSpPr>
              <p:cNvPr id="58" name="圆角矩形 57"/>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9" name="圆角矩形 58"/>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0" name="圆角矩形 5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1" name="圆角矩形 60"/>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2" name="圆角矩形 61"/>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3" name="文本框 4"/>
              <p:cNvSpPr txBox="1"/>
              <p:nvPr/>
            </p:nvSpPr>
            <p:spPr>
              <a:xfrm>
                <a:off x="982275" y="617339"/>
                <a:ext cx="1153780"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57" name="矩形 56"/>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right)">
                                      <p:cBhvr>
                                        <p:cTn id="45" dur="500"/>
                                        <p:tgtEl>
                                          <p:spTgt spid="41"/>
                                        </p:tgtEl>
                                      </p:cBhvr>
                                    </p:animEffect>
                                  </p:childTnLst>
                                </p:cTn>
                              </p:par>
                            </p:childTnLst>
                          </p:cTn>
                        </p:par>
                        <p:par>
                          <p:cTn id="46" fill="hold">
                            <p:stCondLst>
                              <p:cond delay="4500"/>
                            </p:stCondLst>
                            <p:childTnLst>
                              <p:par>
                                <p:cTn id="47" presetID="22" presetClass="entr" presetSubtype="2"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500"/>
                                        <p:tgtEl>
                                          <p:spTgt spid="44"/>
                                        </p:tgtEl>
                                      </p:cBhvr>
                                    </p:animEffect>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矩形 20"/>
          <p:cNvSpPr/>
          <p:nvPr/>
        </p:nvSpPr>
        <p:spPr>
          <a:xfrm>
            <a:off x="3779912" y="3157167"/>
            <a:ext cx="2600712" cy="561692"/>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成功项目展示</a:t>
            </a:r>
            <a:endPar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rPr>
              <a:t>项目功能的现场演示</a:t>
            </a:r>
            <a:r>
              <a:rPr lang="zh-CN" altLang="en-US"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a:t>
            </a:r>
            <a:endParaRPr kumimoji="0" lang="en-US" alt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4" name="矩形 3"/>
          <p:cNvSpPr/>
          <p:nvPr/>
        </p:nvSpPr>
        <p:spPr>
          <a:xfrm>
            <a:off x="1111319"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矩形 24"/>
          <p:cNvSpPr/>
          <p:nvPr/>
        </p:nvSpPr>
        <p:spPr>
          <a:xfrm>
            <a:off x="357249" y="1946807"/>
            <a:ext cx="1074653"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03</a:t>
            </a:r>
            <a:endParaRPr lang="zh-CN" altLang="en-US" sz="6000" b="1" kern="0" spc="30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357249" y="2894479"/>
            <a:ext cx="1444947"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PART THREE</a:t>
            </a:r>
            <a:endParaRPr lang="zh-CN" altLang="en-US" sz="1600" b="1" kern="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99"/>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251900" y="155730"/>
            <a:ext cx="8568572" cy="625338"/>
            <a:chOff x="251900" y="155730"/>
            <a:chExt cx="8568572" cy="625338"/>
          </a:xfrm>
        </p:grpSpPr>
        <p:cxnSp>
          <p:nvCxnSpPr>
            <p:cNvPr id="51" name="直接连接符 50"/>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331640" y="255120"/>
              <a:ext cx="1201420" cy="39878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rPr>
                <a:t>项目展示</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53" name="组合 52"/>
            <p:cNvGrpSpPr/>
            <p:nvPr/>
          </p:nvGrpSpPr>
          <p:grpSpPr>
            <a:xfrm>
              <a:off x="251900" y="195486"/>
              <a:ext cx="887938" cy="585582"/>
              <a:chOff x="562441" y="531294"/>
              <a:chExt cx="2322326" cy="1531540"/>
            </a:xfrm>
          </p:grpSpPr>
          <p:sp>
            <p:nvSpPr>
              <p:cNvPr id="55" name="圆角矩形 54"/>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6" name="圆角矩形 55"/>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7" name="圆角矩形 56"/>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8" name="圆角矩形 5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9" name="圆角矩形 5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0" name="文本框 4"/>
              <p:cNvSpPr txBox="1"/>
              <p:nvPr/>
            </p:nvSpPr>
            <p:spPr>
              <a:xfrm>
                <a:off x="986193" y="617339"/>
                <a:ext cx="1145944" cy="96325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54" name="矩形 53"/>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pic>
        <p:nvPicPr>
          <p:cNvPr id="2" name="图片 1">
            <a:hlinkClick r:id="rId1"/>
          </p:cNvPr>
          <p:cNvPicPr>
            <a:picLocks noChangeAspect="1"/>
          </p:cNvPicPr>
          <p:nvPr/>
        </p:nvPicPr>
        <p:blipFill>
          <a:blip r:embed="rId2"/>
          <a:stretch>
            <a:fillRect/>
          </a:stretch>
        </p:blipFill>
        <p:spPr>
          <a:xfrm>
            <a:off x="1179830" y="943610"/>
            <a:ext cx="6866890" cy="3868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59598" b="-493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矩形 20"/>
          <p:cNvSpPr/>
          <p:nvPr/>
        </p:nvSpPr>
        <p:spPr>
          <a:xfrm>
            <a:off x="3779912" y="3157167"/>
            <a:ext cx="1762760" cy="560705"/>
          </a:xfrm>
          <a:prstGeom prst="rect">
            <a:avLst/>
          </a:prstGeom>
        </p:spPr>
        <p:txBody>
          <a:bodyPr wrap="none" lIns="68580" tIns="34290" rIns="68580" bIns="34290">
            <a:spAutoFit/>
          </a:bodyPr>
          <a:lstStyle/>
          <a:p>
            <a:pPr algn="l" defTabSz="913765">
              <a:spcBef>
                <a:spcPts val="0"/>
              </a:spcBef>
              <a:spcAft>
                <a:spcPts val="0"/>
              </a:spcAft>
              <a:defRPr/>
            </a:pPr>
            <a:r>
              <a:rPr lang="zh-CN" altLang="en-US" sz="32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心得体会</a:t>
            </a:r>
            <a:endPar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rPr>
              <a:t>对于本次项目编写的心得体会。</a:t>
            </a:r>
            <a:endParaRPr kumimoji="0" 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矩形 24"/>
          <p:cNvSpPr/>
          <p:nvPr/>
        </p:nvSpPr>
        <p:spPr>
          <a:xfrm>
            <a:off x="357249" y="1946807"/>
            <a:ext cx="1074653"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04</a:t>
            </a:r>
            <a:endParaRPr lang="zh-CN" altLang="en-US" sz="6000" b="1" kern="0" spc="30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357249" y="2894479"/>
            <a:ext cx="1329531"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PART FOUR</a:t>
            </a:r>
            <a:endParaRPr lang="zh-CN" altLang="en-US" sz="1600" b="1" kern="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28122" y="723212"/>
            <a:ext cx="1765300" cy="560705"/>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心得体会</a:t>
            </a:r>
            <a:endPar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3" name="Rectangle 5"/>
          <p:cNvSpPr/>
          <p:nvPr/>
        </p:nvSpPr>
        <p:spPr bwMode="auto">
          <a:xfrm>
            <a:off x="850265" y="1334770"/>
            <a:ext cx="7223125" cy="307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kumimoji="0" lang="en-US" altLang="zh-CN" sz="1600" b="0" i="0" u="none" strike="noStrike" kern="0" cap="none" spc="0" normalizeH="0" baseline="0" noProof="0" dirty="0">
                <a:ln>
                  <a:noFill/>
                </a:ln>
                <a:solidFill>
                  <a:schemeClr val="tx1"/>
                </a:solidFill>
                <a:effectLst/>
                <a:uLnTx/>
                <a:uFillTx/>
                <a:latin typeface="方正黑体简体" panose="02010601030101010101" pitchFamily="2" charset="-122"/>
                <a:ea typeface="方正黑体简体" panose="02010601030101010101" pitchFamily="2" charset="-122"/>
                <a:cs typeface="+mn-ea"/>
                <a:sym typeface="+mn-lt"/>
              </a:rPr>
              <a:t>      </a:t>
            </a:r>
            <a:r>
              <a:rPr kumimoji="0" lang="zh-CN" altLang="en-US" sz="1600" b="0" i="0" u="none" strike="noStrike" kern="0" cap="none" spc="0" normalizeH="0" baseline="0" noProof="0" dirty="0">
                <a:ln>
                  <a:noFill/>
                </a:ln>
                <a:solidFill>
                  <a:schemeClr val="tx1"/>
                </a:solidFill>
                <a:effectLst/>
                <a:uLnTx/>
                <a:uFillTx/>
                <a:latin typeface="方正黑体简体" panose="02010601030101010101" pitchFamily="2" charset="-122"/>
                <a:ea typeface="方正黑体简体" panose="02010601030101010101" pitchFamily="2" charset="-122"/>
                <a:cs typeface="+mn-ea"/>
                <a:sym typeface="+mn-lt"/>
              </a:rPr>
              <a:t>这次进销存管理系统的开发过程中虽然遇到了许许多多问题，但是也将这次实训的知识全部发挥了出来，不管是前端部分的设计还是后端功能的实现过程都是一次十分充实的锻炼， 能够将这次实训的知识运用到项目当中。并且在开发过程中我意识到做项目的时候，最重要的不是自己如何快速地将自己分配的任务做完，而是要注重团队合作。一开始组内必须对这个项目的数据库的命名进行讨论，定义表的属性的数据类型，表与表之间会有关联，所以有的属性的类型与长度必须定义一致，这样访问数据库时才不会出错。如果一开始不将这些步骤统一下来的话，就会给后面的编程带来一系列的问题。</a:t>
            </a:r>
            <a:endParaRPr kumimoji="0" lang="zh-CN" altLang="en-US" sz="1600" b="0" i="0" u="none" strike="noStrike" kern="0" cap="none" spc="0" normalizeH="0" baseline="0" noProof="0" dirty="0">
              <a:ln>
                <a:noFill/>
              </a:ln>
              <a:solidFill>
                <a:schemeClr val="tx1"/>
              </a:solidFill>
              <a:effectLst/>
              <a:uLnTx/>
              <a:uFillTx/>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49"/>
                            </p:stCondLst>
                            <p:childTnLst>
                              <p:par>
                                <p:cTn id="10" presetID="5"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9"/>
          <p:cNvSpPr txBox="1"/>
          <p:nvPr/>
        </p:nvSpPr>
        <p:spPr>
          <a:xfrm>
            <a:off x="870585" y="2207036"/>
            <a:ext cx="4133463" cy="2561590"/>
          </a:xfrm>
          <a:prstGeom prst="rect">
            <a:avLst/>
          </a:prstGeom>
          <a:noFill/>
        </p:spPr>
        <p:txBody>
          <a:bodyPr wrap="square" lIns="68580" tIns="34290" rIns="68580" bIns="34290" rtlCol="0">
            <a:spAutoFit/>
          </a:bodyPr>
          <a:lstStyle/>
          <a:p>
            <a:pPr lvl="0" algn="just" fontAlgn="base">
              <a:lnSpc>
                <a:spcPct val="150000"/>
              </a:lnSpc>
              <a:spcBef>
                <a:spcPct val="0"/>
              </a:spcBef>
              <a:spcAft>
                <a:spcPct val="0"/>
              </a:spcAft>
            </a:pPr>
            <a:r>
              <a:rPr lang="zh-CN" altLang="en-US"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       </a:t>
            </a:r>
            <a:r>
              <a:rPr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随着信息技术的飞速发展，企业进销存的管理应用相应的软件使这一动态的进销存过程更加有条理，应用进销存管理，不仅使企业的进销存管理实现了即时性，结合互联网技术更使进销存管理实现了跨区域管理。</a:t>
            </a:r>
            <a:endParaRPr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endParaRPr>
          </a:p>
          <a:p>
            <a:pPr lvl="0" algn="just" fontAlgn="base">
              <a:lnSpc>
                <a:spcPct val="150000"/>
              </a:lnSpc>
              <a:spcBef>
                <a:spcPct val="0"/>
              </a:spcBef>
              <a:spcAft>
                <a:spcPct val="0"/>
              </a:spcAft>
            </a:pPr>
            <a:r>
              <a:rPr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      进销存系统是一个集“进、销、存、财”四位一体的全功能商贸管理软件。完全基于Internet WEB 的综合应用解决方案，真正的B/S 模式，不需任何安装，只需一个浏览器，公司领导、业务员、操作员即可在不同时间、地点、并且可动态录入查询数据、及时反映企业业务的方方面面</a:t>
            </a:r>
            <a:r>
              <a:rPr lang="zh-CN"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a:t>
            </a:r>
            <a:endParaRPr lang="zh-CN"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endParaRPr>
          </a:p>
        </p:txBody>
      </p:sp>
      <p:sp>
        <p:nvSpPr>
          <p:cNvPr id="17" name="圆角矩形 16"/>
          <p:cNvSpPr/>
          <p:nvPr/>
        </p:nvSpPr>
        <p:spPr>
          <a:xfrm rot="2700000">
            <a:off x="5796136" y="2355726"/>
            <a:ext cx="1823899" cy="1823899"/>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grpSp>
        <p:nvGrpSpPr>
          <p:cNvPr id="4" name="组合 3"/>
          <p:cNvGrpSpPr/>
          <p:nvPr/>
        </p:nvGrpSpPr>
        <p:grpSpPr>
          <a:xfrm>
            <a:off x="6394121" y="2431779"/>
            <a:ext cx="1704529" cy="1704529"/>
            <a:chOff x="6297172" y="1925450"/>
            <a:chExt cx="1971063" cy="1971063"/>
          </a:xfrm>
        </p:grpSpPr>
        <p:sp>
          <p:nvSpPr>
            <p:cNvPr id="18" name="圆角矩形 17"/>
            <p:cNvSpPr/>
            <p:nvPr/>
          </p:nvSpPr>
          <p:spPr>
            <a:xfrm rot="2700000">
              <a:off x="6297172" y="1925450"/>
              <a:ext cx="1971063" cy="1971063"/>
            </a:xfrm>
            <a:custGeom>
              <a:avLst/>
              <a:gdLst>
                <a:gd name="connsiteX0" fmla="*/ 0 w 1971063"/>
                <a:gd name="connsiteY0" fmla="*/ 94808 h 1971063"/>
                <a:gd name="connsiteX1" fmla="*/ 94808 w 1971063"/>
                <a:gd name="connsiteY1" fmla="*/ 0 h 1971063"/>
                <a:gd name="connsiteX2" fmla="*/ 1876255 w 1971063"/>
                <a:gd name="connsiteY2" fmla="*/ 0 h 1971063"/>
                <a:gd name="connsiteX3" fmla="*/ 1971063 w 1971063"/>
                <a:gd name="connsiteY3" fmla="*/ 94808 h 1971063"/>
                <a:gd name="connsiteX4" fmla="*/ 1971063 w 1971063"/>
                <a:gd name="connsiteY4" fmla="*/ 1876255 h 1971063"/>
                <a:gd name="connsiteX5" fmla="*/ 1876255 w 1971063"/>
                <a:gd name="connsiteY5" fmla="*/ 1971063 h 1971063"/>
                <a:gd name="connsiteX6" fmla="*/ 94808 w 1971063"/>
                <a:gd name="connsiteY6" fmla="*/ 1971063 h 1971063"/>
                <a:gd name="connsiteX7" fmla="*/ 0 w 1971063"/>
                <a:gd name="connsiteY7" fmla="*/ 1876255 h 1971063"/>
                <a:gd name="connsiteX8" fmla="*/ 0 w 1971063"/>
                <a:gd name="connsiteY8" fmla="*/ 94808 h 1971063"/>
                <a:gd name="connsiteX0-1" fmla="*/ 0 w 1971063"/>
                <a:gd name="connsiteY0-2" fmla="*/ 94808 h 1971063"/>
                <a:gd name="connsiteX1-3" fmla="*/ 94808 w 1971063"/>
                <a:gd name="connsiteY1-4" fmla="*/ 0 h 1971063"/>
                <a:gd name="connsiteX2-5" fmla="*/ 517253 w 1971063"/>
                <a:gd name="connsiteY2-6" fmla="*/ 14656 h 1971063"/>
                <a:gd name="connsiteX3-7" fmla="*/ 1876255 w 1971063"/>
                <a:gd name="connsiteY3-8" fmla="*/ 0 h 1971063"/>
                <a:gd name="connsiteX4-9" fmla="*/ 1971063 w 1971063"/>
                <a:gd name="connsiteY4-10" fmla="*/ 94808 h 1971063"/>
                <a:gd name="connsiteX5-11" fmla="*/ 1971063 w 1971063"/>
                <a:gd name="connsiteY5-12" fmla="*/ 1876255 h 1971063"/>
                <a:gd name="connsiteX6-13" fmla="*/ 1876255 w 1971063"/>
                <a:gd name="connsiteY6-14" fmla="*/ 1971063 h 1971063"/>
                <a:gd name="connsiteX7-15" fmla="*/ 94808 w 1971063"/>
                <a:gd name="connsiteY7-16" fmla="*/ 1971063 h 1971063"/>
                <a:gd name="connsiteX8-17" fmla="*/ 0 w 1971063"/>
                <a:gd name="connsiteY8-18" fmla="*/ 1876255 h 1971063"/>
                <a:gd name="connsiteX9" fmla="*/ 0 w 1971063"/>
                <a:gd name="connsiteY9" fmla="*/ 94808 h 19710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971063" h="1971063">
                  <a:moveTo>
                    <a:pt x="0" y="94808"/>
                  </a:moveTo>
                  <a:cubicBezTo>
                    <a:pt x="0" y="42447"/>
                    <a:pt x="42447" y="0"/>
                    <a:pt x="94808" y="0"/>
                  </a:cubicBezTo>
                  <a:lnTo>
                    <a:pt x="517253" y="14656"/>
                  </a:lnTo>
                  <a:lnTo>
                    <a:pt x="1876255" y="0"/>
                  </a:lnTo>
                  <a:cubicBezTo>
                    <a:pt x="1928616" y="0"/>
                    <a:pt x="1971063" y="42447"/>
                    <a:pt x="1971063" y="94808"/>
                  </a:cubicBezTo>
                  <a:lnTo>
                    <a:pt x="1971063" y="1876255"/>
                  </a:lnTo>
                  <a:cubicBezTo>
                    <a:pt x="1971063" y="1928616"/>
                    <a:pt x="1928616" y="1971063"/>
                    <a:pt x="1876255" y="1971063"/>
                  </a:cubicBezTo>
                  <a:lnTo>
                    <a:pt x="94808" y="1971063"/>
                  </a:lnTo>
                  <a:cubicBezTo>
                    <a:pt x="42447" y="1971063"/>
                    <a:pt x="0" y="1928616"/>
                    <a:pt x="0" y="1876255"/>
                  </a:cubicBezTo>
                  <a:lnTo>
                    <a:pt x="0" y="94808"/>
                  </a:lnTo>
                  <a:close/>
                </a:path>
              </a:pathLst>
            </a:custGeom>
            <a:blipFill dpi="0" rotWithShape="0">
              <a:blip r:embed="rId1" cstate="print">
                <a:extLst>
                  <a:ext uri="{28A0092B-C50C-407E-A947-70E740481C1C}">
                    <a14:useLocalDpi xmlns:a14="http://schemas.microsoft.com/office/drawing/2010/main" val="0"/>
                  </a:ext>
                </a:extLst>
              </a:blip>
              <a:srcRect/>
              <a:stretch>
                <a:fillRect l="-30689" t="-1" r="-19375" b="-1273"/>
              </a:stretch>
            </a:blipFill>
            <a:ln w="95250">
              <a:solidFill>
                <a:schemeClr val="bg1">
                  <a:lumMod val="95000"/>
                </a:schemeClr>
              </a:solid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圆角矩形 17"/>
            <p:cNvSpPr/>
            <p:nvPr/>
          </p:nvSpPr>
          <p:spPr>
            <a:xfrm rot="2700000">
              <a:off x="6358833" y="1993331"/>
              <a:ext cx="1847741" cy="1847741"/>
            </a:xfrm>
            <a:custGeom>
              <a:avLst/>
              <a:gdLst>
                <a:gd name="connsiteX0" fmla="*/ 0 w 1971063"/>
                <a:gd name="connsiteY0" fmla="*/ 94808 h 1971063"/>
                <a:gd name="connsiteX1" fmla="*/ 94808 w 1971063"/>
                <a:gd name="connsiteY1" fmla="*/ 0 h 1971063"/>
                <a:gd name="connsiteX2" fmla="*/ 1876255 w 1971063"/>
                <a:gd name="connsiteY2" fmla="*/ 0 h 1971063"/>
                <a:gd name="connsiteX3" fmla="*/ 1971063 w 1971063"/>
                <a:gd name="connsiteY3" fmla="*/ 94808 h 1971063"/>
                <a:gd name="connsiteX4" fmla="*/ 1971063 w 1971063"/>
                <a:gd name="connsiteY4" fmla="*/ 1876255 h 1971063"/>
                <a:gd name="connsiteX5" fmla="*/ 1876255 w 1971063"/>
                <a:gd name="connsiteY5" fmla="*/ 1971063 h 1971063"/>
                <a:gd name="connsiteX6" fmla="*/ 94808 w 1971063"/>
                <a:gd name="connsiteY6" fmla="*/ 1971063 h 1971063"/>
                <a:gd name="connsiteX7" fmla="*/ 0 w 1971063"/>
                <a:gd name="connsiteY7" fmla="*/ 1876255 h 1971063"/>
                <a:gd name="connsiteX8" fmla="*/ 0 w 1971063"/>
                <a:gd name="connsiteY8" fmla="*/ 94808 h 1971063"/>
                <a:gd name="connsiteX0-1" fmla="*/ 0 w 1971063"/>
                <a:gd name="connsiteY0-2" fmla="*/ 94808 h 1971063"/>
                <a:gd name="connsiteX1-3" fmla="*/ 94808 w 1971063"/>
                <a:gd name="connsiteY1-4" fmla="*/ 0 h 1971063"/>
                <a:gd name="connsiteX2-5" fmla="*/ 517253 w 1971063"/>
                <a:gd name="connsiteY2-6" fmla="*/ 14656 h 1971063"/>
                <a:gd name="connsiteX3-7" fmla="*/ 1876255 w 1971063"/>
                <a:gd name="connsiteY3-8" fmla="*/ 0 h 1971063"/>
                <a:gd name="connsiteX4-9" fmla="*/ 1971063 w 1971063"/>
                <a:gd name="connsiteY4-10" fmla="*/ 94808 h 1971063"/>
                <a:gd name="connsiteX5-11" fmla="*/ 1971063 w 1971063"/>
                <a:gd name="connsiteY5-12" fmla="*/ 1876255 h 1971063"/>
                <a:gd name="connsiteX6-13" fmla="*/ 1876255 w 1971063"/>
                <a:gd name="connsiteY6-14" fmla="*/ 1971063 h 1971063"/>
                <a:gd name="connsiteX7-15" fmla="*/ 94808 w 1971063"/>
                <a:gd name="connsiteY7-16" fmla="*/ 1971063 h 1971063"/>
                <a:gd name="connsiteX8-17" fmla="*/ 0 w 1971063"/>
                <a:gd name="connsiteY8-18" fmla="*/ 1876255 h 1971063"/>
                <a:gd name="connsiteX9" fmla="*/ 0 w 1971063"/>
                <a:gd name="connsiteY9" fmla="*/ 94808 h 19710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971063" h="1971063">
                  <a:moveTo>
                    <a:pt x="0" y="94808"/>
                  </a:moveTo>
                  <a:cubicBezTo>
                    <a:pt x="0" y="42447"/>
                    <a:pt x="42447" y="0"/>
                    <a:pt x="94808" y="0"/>
                  </a:cubicBezTo>
                  <a:lnTo>
                    <a:pt x="517253" y="14656"/>
                  </a:lnTo>
                  <a:lnTo>
                    <a:pt x="1876255" y="0"/>
                  </a:lnTo>
                  <a:cubicBezTo>
                    <a:pt x="1928616" y="0"/>
                    <a:pt x="1971063" y="42447"/>
                    <a:pt x="1971063" y="94808"/>
                  </a:cubicBezTo>
                  <a:lnTo>
                    <a:pt x="1971063" y="1876255"/>
                  </a:lnTo>
                  <a:cubicBezTo>
                    <a:pt x="1971063" y="1928616"/>
                    <a:pt x="1928616" y="1971063"/>
                    <a:pt x="1876255" y="1971063"/>
                  </a:cubicBezTo>
                  <a:lnTo>
                    <a:pt x="94808" y="1971063"/>
                  </a:lnTo>
                  <a:cubicBezTo>
                    <a:pt x="42447" y="1971063"/>
                    <a:pt x="0" y="1928616"/>
                    <a:pt x="0" y="1876255"/>
                  </a:cubicBezTo>
                  <a:lnTo>
                    <a:pt x="0" y="94808"/>
                  </a:lnTo>
                  <a:close/>
                </a:path>
              </a:pathLst>
            </a:custGeom>
            <a:blipFill dpi="0" rotWithShape="0">
              <a:blip r:embed="rId2" cstate="print">
                <a:extLst>
                  <a:ext uri="{28A0092B-C50C-407E-A947-70E740481C1C}">
                    <a14:useLocalDpi xmlns:a14="http://schemas.microsoft.com/office/drawing/2010/main" val="0"/>
                  </a:ext>
                </a:extLst>
              </a:blip>
              <a:srcRect/>
              <a:stretch>
                <a:fillRect/>
              </a:stretch>
            </a:blipFill>
            <a:ln w="95250">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grpSp>
      <p:grpSp>
        <p:nvGrpSpPr>
          <p:cNvPr id="5" name="组合 4"/>
          <p:cNvGrpSpPr/>
          <p:nvPr/>
        </p:nvGrpSpPr>
        <p:grpSpPr>
          <a:xfrm>
            <a:off x="982967" y="776410"/>
            <a:ext cx="1848830" cy="1219276"/>
            <a:chOff x="562441" y="531294"/>
            <a:chExt cx="2322326" cy="1531540"/>
          </a:xfrm>
        </p:grpSpPr>
        <p:sp>
          <p:nvSpPr>
            <p:cNvPr id="25" name="圆角矩形 24"/>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2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4" name="圆角矩形 2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2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圆角矩形 2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8" name="文本框 4"/>
            <p:cNvSpPr txBox="1"/>
            <p:nvPr/>
          </p:nvSpPr>
          <p:spPr>
            <a:xfrm>
              <a:off x="1121021" y="823252"/>
              <a:ext cx="876293" cy="5025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序言</a:t>
              </a:r>
              <a:endParaRPr kumimoji="0" lang="zh-CN" altLang="en-US" sz="2000" b="0"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0000">
                                          <p:cBhvr additive="base">
                                            <p:cTn id="7" dur="75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14:bounceEnd="40000">
                                          <p:cBhvr additive="base">
                                            <p:cTn id="11" dur="75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40000">
                                          <p:cBhvr additive="base">
                                            <p:cTn id="15" dur="75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16" dur="75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200"/>
                                      </p:stCondLst>
                                      <p:iterate type="lt">
                                        <p:tmPct val="1000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200"/>
                                      </p:stCondLst>
                                      <p:iterate type="lt">
                                        <p:tmPct val="1000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9" name="矩形 28"/>
          <p:cNvSpPr/>
          <p:nvPr/>
        </p:nvSpPr>
        <p:spPr>
          <a:xfrm>
            <a:off x="3100868" y="3469925"/>
            <a:ext cx="982980" cy="414020"/>
          </a:xfrm>
          <a:prstGeom prst="rect">
            <a:avLst/>
          </a:prstGeom>
        </p:spPr>
        <p:txBody>
          <a:bodyPr wrap="none">
            <a:spAutoFit/>
          </a:bodyPr>
          <a:lstStyle/>
          <a:p>
            <a:pPr algn="l"/>
            <a:r>
              <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组长：谭志强</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l"/>
            <a:r>
              <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成员：黄超</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矩形 29"/>
          <p:cNvSpPr/>
          <p:nvPr/>
        </p:nvSpPr>
        <p:spPr>
          <a:xfrm>
            <a:off x="1104632" y="3469925"/>
            <a:ext cx="1116330" cy="252730"/>
          </a:xfrm>
          <a:prstGeom prst="rect">
            <a:avLst/>
          </a:prstGeom>
        </p:spPr>
        <p:txBody>
          <a:bodyPr wrap="none">
            <a:spAutoFit/>
          </a:bodyPr>
          <a:lstStyle/>
          <a:p>
            <a:pPr algn="l"/>
            <a:r>
              <a:rPr lang="zh-CN" altLang="en-US" sz="1050" dirty="0" smtClean="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小组：超强组合</a:t>
            </a:r>
            <a:endParaRPr lang="zh-CN" altLang="en-US" sz="10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矩形 30"/>
          <p:cNvSpPr/>
          <p:nvPr/>
        </p:nvSpPr>
        <p:spPr>
          <a:xfrm>
            <a:off x="755576" y="1851670"/>
            <a:ext cx="7344816" cy="830839"/>
          </a:xfrm>
          <a:prstGeom prst="rect">
            <a:avLst/>
          </a:prstGeom>
        </p:spPr>
        <p:txBody>
          <a:bodyPr wrap="square" lIns="91284" tIns="45642" rIns="91284" bIns="45642">
            <a:spAutoFit/>
          </a:bodyPr>
          <a:lstStyle/>
          <a:p>
            <a:r>
              <a:rPr lang="zh-CN" altLang="en-US" sz="4800" b="1" spc="300" dirty="0" smtClean="0">
                <a:solidFill>
                  <a:srgbClr val="133F6B"/>
                </a:solidFill>
                <a:latin typeface="方正黑体简体" panose="02010601030101010101" pitchFamily="2" charset="-122"/>
                <a:ea typeface="方正黑体简体" panose="02010601030101010101" pitchFamily="2" charset="-122"/>
                <a:cs typeface="+mn-ea"/>
                <a:sym typeface="+mn-lt"/>
              </a:rPr>
              <a:t>感谢您的聆听</a:t>
            </a:r>
            <a:endParaRPr lang="zh-CN" altLang="en-US" sz="4800" b="1" spc="30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755576" y="2675854"/>
            <a:ext cx="7344816" cy="399952"/>
          </a:xfrm>
          <a:prstGeom prst="rect">
            <a:avLst/>
          </a:prstGeom>
        </p:spPr>
        <p:txBody>
          <a:bodyPr wrap="square" lIns="91284" tIns="45642" rIns="91284" bIns="45642">
            <a:spAutoFit/>
          </a:bodyPr>
          <a:lstStyle/>
          <a:p>
            <a:r>
              <a:rPr lang="en-US" altLang="zh-CN" sz="2000" dirty="0" smtClean="0">
                <a:solidFill>
                  <a:srgbClr val="133F6B"/>
                </a:solidFill>
                <a:latin typeface="方正黑体简体" panose="02010601030101010101" pitchFamily="2" charset="-122"/>
                <a:ea typeface="方正黑体简体" panose="02010601030101010101" pitchFamily="2" charset="-122"/>
                <a:cs typeface="+mn-ea"/>
                <a:sym typeface="+mn-lt"/>
              </a:rPr>
              <a:t>THANK YOU FOR LISTENING</a:t>
            </a:r>
            <a:endParaRPr lang="zh-CN" altLang="en-US" sz="2000" dirty="0">
              <a:solidFill>
                <a:srgbClr val="133F6B"/>
              </a:solidFill>
              <a:latin typeface="方正黑体简体" panose="02010601030101010101" pitchFamily="2" charset="-122"/>
              <a:ea typeface="方正黑体简体" panose="02010601030101010101" pitchFamily="2" charset="-122"/>
              <a:cs typeface="+mn-ea"/>
              <a:sym typeface="+mn-lt"/>
            </a:endParaRPr>
          </a:p>
        </p:txBody>
      </p:sp>
      <p:grpSp>
        <p:nvGrpSpPr>
          <p:cNvPr id="40" name="组合 39"/>
          <p:cNvGrpSpPr/>
          <p:nvPr/>
        </p:nvGrpSpPr>
        <p:grpSpPr>
          <a:xfrm>
            <a:off x="844322" y="3484708"/>
            <a:ext cx="260310" cy="224405"/>
            <a:chOff x="2574154" y="3948094"/>
            <a:chExt cx="539308" cy="464921"/>
          </a:xfrm>
        </p:grpSpPr>
        <p:sp>
          <p:nvSpPr>
            <p:cNvPr id="41" name="六边形 40"/>
            <p:cNvSpPr/>
            <p:nvPr/>
          </p:nvSpPr>
          <p:spPr>
            <a:xfrm>
              <a:off x="2574154" y="3948094"/>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方正黑体简体" panose="02010601030101010101" pitchFamily="2" charset="-122"/>
                <a:ea typeface="方正黑体简体" panose="02010601030101010101" pitchFamily="2" charset="-122"/>
                <a:cs typeface="+mn-ea"/>
                <a:sym typeface="+mn-lt"/>
              </a:endParaRPr>
            </a:p>
          </p:txBody>
        </p:sp>
        <p:grpSp>
          <p:nvGrpSpPr>
            <p:cNvPr id="42" name="Group 17"/>
            <p:cNvGrpSpPr>
              <a:grpSpLocks noChangeAspect="1"/>
            </p:cNvGrpSpPr>
            <p:nvPr/>
          </p:nvGrpSpPr>
          <p:grpSpPr bwMode="auto">
            <a:xfrm>
              <a:off x="2727716" y="4055936"/>
              <a:ext cx="232184" cy="249236"/>
              <a:chOff x="231" y="1205"/>
              <a:chExt cx="640" cy="687"/>
            </a:xfrm>
            <a:solidFill>
              <a:schemeClr val="bg1"/>
            </a:solidFill>
            <a:effectLst/>
          </p:grpSpPr>
          <p:sp>
            <p:nvSpPr>
              <p:cNvPr id="4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方正黑体简体" panose="02010601030101010101" pitchFamily="2" charset="-122"/>
                  <a:ea typeface="方正黑体简体" panose="02010601030101010101" pitchFamily="2" charset="-122"/>
                  <a:cs typeface="+mn-ea"/>
                  <a:sym typeface="+mn-lt"/>
                </a:endParaRPr>
              </a:p>
            </p:txBody>
          </p:sp>
          <p:sp>
            <p:nvSpPr>
              <p:cNvPr id="4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prstClr val="black"/>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方正黑体简体" panose="02010601030101010101" pitchFamily="2" charset="-122"/>
                <a:ea typeface="方正黑体简体" panose="02010601030101010101" pitchFamily="2"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7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349"/>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7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349"/>
                                </p:stCondLst>
                                <p:childTnLst>
                                  <p:par>
                                    <p:cTn id="106" presetID="53" presetClass="entr" presetSubtype="16" fill="hold"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right)">
                                          <p:cBhvr>
                                            <p:cTn id="118" dur="1200"/>
                                            <p:tgtEl>
                                              <p:spTgt spid="2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right)">
                                          <p:cBhvr>
                                            <p:cTn id="121" dur="1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0" grpId="0"/>
          <p:bldP spid="31" grpId="0"/>
          <p:bldP spid="3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5"/>
          <p:cNvSpPr/>
          <p:nvPr/>
        </p:nvSpPr>
        <p:spPr bwMode="auto">
          <a:xfrm>
            <a:off x="940108"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dirty="0">
              <a:solidFill>
                <a:srgbClr val="005A9E"/>
              </a:solidFill>
              <a:latin typeface="方正黑体简体" panose="02010601030101010101" pitchFamily="2" charset="-122"/>
              <a:ea typeface="方正黑体简体" panose="02010601030101010101" pitchFamily="2" charset="-122"/>
              <a:cs typeface="+mn-ea"/>
              <a:sym typeface="+mn-lt"/>
            </a:endParaRPr>
          </a:p>
        </p:txBody>
      </p:sp>
      <p:sp>
        <p:nvSpPr>
          <p:cNvPr id="47" name="Freeform 5"/>
          <p:cNvSpPr/>
          <p:nvPr/>
        </p:nvSpPr>
        <p:spPr bwMode="auto">
          <a:xfrm>
            <a:off x="1115616"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dirty="0">
              <a:solidFill>
                <a:srgbClr val="005A9E"/>
              </a:solidFill>
              <a:latin typeface="方正黑体简体" panose="02010601030101010101" pitchFamily="2" charset="-122"/>
              <a:ea typeface="方正黑体简体" panose="02010601030101010101" pitchFamily="2" charset="-122"/>
              <a:cs typeface="+mn-ea"/>
              <a:sym typeface="+mn-lt"/>
            </a:endParaRPr>
          </a:p>
        </p:txBody>
      </p:sp>
      <p:sp>
        <p:nvSpPr>
          <p:cNvPr id="48" name="矩形 47"/>
          <p:cNvSpPr/>
          <p:nvPr/>
        </p:nvSpPr>
        <p:spPr>
          <a:xfrm>
            <a:off x="1357873" y="2119935"/>
            <a:ext cx="1638756" cy="784808"/>
          </a:xfrm>
          <a:prstGeom prst="rect">
            <a:avLst/>
          </a:prstGeom>
        </p:spPr>
        <p:txBody>
          <a:bodyPr wrap="square" lIns="91418" tIns="45709" rIns="91418" bIns="45709">
            <a:spAutoFit/>
          </a:bodyPr>
          <a:lstStyle/>
          <a:p>
            <a:pPr algn="ctr" defTabSz="933450">
              <a:spcBef>
                <a:spcPts val="0"/>
              </a:spcBef>
              <a:spcAft>
                <a:spcPts val="0"/>
              </a:spcAft>
              <a:defRPr/>
            </a:pPr>
            <a:r>
              <a:rPr lang="zh-CN" altLang="en-US" sz="4500" b="1" kern="0" dirty="0" smtClean="0">
                <a:solidFill>
                  <a:srgbClr val="376092"/>
                </a:solidFill>
                <a:latin typeface="方正黑体简体" panose="02010601030101010101" pitchFamily="2" charset="-122"/>
                <a:ea typeface="方正黑体简体" panose="02010601030101010101" pitchFamily="2" charset="-122"/>
                <a:cs typeface="+mn-ea"/>
                <a:sym typeface="+mn-lt"/>
              </a:rPr>
              <a:t>目录</a:t>
            </a:r>
            <a:endParaRPr lang="zh-CN" altLang="en-US" sz="45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49" name="Rectangle 4"/>
          <p:cNvSpPr txBox="1">
            <a:spLocks noChangeArrowheads="1"/>
          </p:cNvSpPr>
          <p:nvPr/>
        </p:nvSpPr>
        <p:spPr bwMode="auto">
          <a:xfrm>
            <a:off x="1354831" y="2812961"/>
            <a:ext cx="1644841"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chemeClr val="tx1">
                    <a:lumMod val="50000"/>
                    <a:lumOff val="50000"/>
                  </a:schemeClr>
                </a:solidFill>
                <a:latin typeface="方正黑体简体" panose="02010601030101010101" pitchFamily="2" charset="-122"/>
                <a:ea typeface="方正黑体简体" panose="02010601030101010101" pitchFamily="2" charset="-122"/>
                <a:cs typeface="+mn-ea"/>
                <a:sym typeface="+mn-lt"/>
              </a:rPr>
              <a:t>CONTENTS</a:t>
            </a:r>
            <a:endParaRPr lang="zh-CN" altLang="en-US" sz="1800" kern="0" dirty="0">
              <a:solidFill>
                <a:schemeClr val="tx1">
                  <a:lumMod val="50000"/>
                  <a:lumOff val="50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6" name="组合 5"/>
          <p:cNvGrpSpPr/>
          <p:nvPr/>
        </p:nvGrpSpPr>
        <p:grpSpPr>
          <a:xfrm>
            <a:off x="4228980" y="1081252"/>
            <a:ext cx="3799404" cy="515562"/>
            <a:chOff x="3852992" y="849029"/>
            <a:chExt cx="3799404" cy="515562"/>
          </a:xfrm>
        </p:grpSpPr>
        <p:sp>
          <p:nvSpPr>
            <p:cNvPr id="4" name="矩形 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42"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系统功能概述</a:t>
              </a:r>
              <a:endPar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p:cNvGrpSpPr/>
            <p:nvPr/>
          </p:nvGrpSpPr>
          <p:grpSpPr>
            <a:xfrm>
              <a:off x="3852992" y="849029"/>
              <a:ext cx="515562" cy="515562"/>
              <a:chOff x="3852992" y="854501"/>
              <a:chExt cx="515562" cy="515562"/>
            </a:xfrm>
          </p:grpSpPr>
          <p:sp>
            <p:nvSpPr>
              <p:cNvPr id="66" name="圆角矩形 65"/>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53" name="Rectangle 7"/>
              <p:cNvSpPr>
                <a:spLocks noChangeArrowheads="1"/>
              </p:cNvSpPr>
              <p:nvPr/>
            </p:nvSpPr>
            <p:spPr bwMode="auto">
              <a:xfrm>
                <a:off x="3923928" y="862866"/>
                <a:ext cx="332463"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27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67" name="组合 66"/>
          <p:cNvGrpSpPr/>
          <p:nvPr/>
        </p:nvGrpSpPr>
        <p:grpSpPr>
          <a:xfrm>
            <a:off x="4227908" y="1937735"/>
            <a:ext cx="3799404" cy="515562"/>
            <a:chOff x="3852992" y="849029"/>
            <a:chExt cx="3799404" cy="515562"/>
          </a:xfrm>
        </p:grpSpPr>
        <p:sp>
          <p:nvSpPr>
            <p:cNvPr id="68" name="矩形 67"/>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69"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设计思路及创新点</a:t>
              </a:r>
              <a:endPar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70" name="组合 69"/>
            <p:cNvGrpSpPr/>
            <p:nvPr/>
          </p:nvGrpSpPr>
          <p:grpSpPr>
            <a:xfrm>
              <a:off x="3852992" y="849029"/>
              <a:ext cx="515562" cy="515562"/>
              <a:chOff x="3852992" y="854501"/>
              <a:chExt cx="515562" cy="515562"/>
            </a:xfrm>
          </p:grpSpPr>
          <p:sp>
            <p:nvSpPr>
              <p:cNvPr id="71" name="圆角矩形 70"/>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72" name="Rectangle 7"/>
              <p:cNvSpPr>
                <a:spLocks noChangeArrowheads="1"/>
              </p:cNvSpPr>
              <p:nvPr/>
            </p:nvSpPr>
            <p:spPr bwMode="auto">
              <a:xfrm>
                <a:off x="3923928" y="862866"/>
                <a:ext cx="332463"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27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73" name="组合 72"/>
          <p:cNvGrpSpPr/>
          <p:nvPr/>
        </p:nvGrpSpPr>
        <p:grpSpPr>
          <a:xfrm>
            <a:off x="4228980" y="2720498"/>
            <a:ext cx="3799404" cy="515562"/>
            <a:chOff x="3852992" y="849029"/>
            <a:chExt cx="3799404" cy="515562"/>
          </a:xfrm>
        </p:grpSpPr>
        <p:sp>
          <p:nvSpPr>
            <p:cNvPr id="74" name="矩形 7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75"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系统功能展示</a:t>
              </a:r>
              <a:endPar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76" name="组合 75"/>
            <p:cNvGrpSpPr/>
            <p:nvPr/>
          </p:nvGrpSpPr>
          <p:grpSpPr>
            <a:xfrm>
              <a:off x="3852992" y="849029"/>
              <a:ext cx="515562" cy="515562"/>
              <a:chOff x="3852992" y="854501"/>
              <a:chExt cx="515562" cy="515562"/>
            </a:xfrm>
          </p:grpSpPr>
          <p:sp>
            <p:nvSpPr>
              <p:cNvPr id="77" name="圆角矩形 76"/>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78" name="Rectangle 7"/>
              <p:cNvSpPr>
                <a:spLocks noChangeArrowheads="1"/>
              </p:cNvSpPr>
              <p:nvPr/>
            </p:nvSpPr>
            <p:spPr bwMode="auto">
              <a:xfrm>
                <a:off x="3923928" y="862866"/>
                <a:ext cx="332463"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27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79" name="组合 78"/>
          <p:cNvGrpSpPr/>
          <p:nvPr/>
        </p:nvGrpSpPr>
        <p:grpSpPr>
          <a:xfrm>
            <a:off x="4214232" y="3568356"/>
            <a:ext cx="3799404" cy="515562"/>
            <a:chOff x="3852992" y="849029"/>
            <a:chExt cx="3799404" cy="515562"/>
          </a:xfrm>
        </p:grpSpPr>
        <p:sp>
          <p:nvSpPr>
            <p:cNvPr id="80" name="矩形 79"/>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81" name="Rectangle 7"/>
            <p:cNvSpPr>
              <a:spLocks noChangeArrowheads="1"/>
            </p:cNvSpPr>
            <p:nvPr/>
          </p:nvSpPr>
          <p:spPr bwMode="auto">
            <a:xfrm>
              <a:off x="4608004" y="926324"/>
              <a:ext cx="2484276" cy="37592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心得体会</a:t>
              </a:r>
              <a:endParaRPr lang="zh-CN" altLang="en-US" sz="20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82" name="组合 81"/>
            <p:cNvGrpSpPr/>
            <p:nvPr/>
          </p:nvGrpSpPr>
          <p:grpSpPr>
            <a:xfrm>
              <a:off x="3852992" y="849029"/>
              <a:ext cx="515562" cy="515562"/>
              <a:chOff x="3852992" y="854501"/>
              <a:chExt cx="515562" cy="515562"/>
            </a:xfrm>
          </p:grpSpPr>
          <p:sp>
            <p:nvSpPr>
              <p:cNvPr id="83" name="圆角矩形 82"/>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84" name="Rectangle 7"/>
              <p:cNvSpPr>
                <a:spLocks noChangeArrowheads="1"/>
              </p:cNvSpPr>
              <p:nvPr/>
            </p:nvSpPr>
            <p:spPr bwMode="auto">
              <a:xfrm>
                <a:off x="3923928" y="862866"/>
                <a:ext cx="332463"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27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2" fill="hold" nodeType="afterEffect" p14:presetBounceEnd="40000">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14:bounceEnd="40000">
                                          <p:cBhvr additive="base">
                                            <p:cTn id="33" dur="7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2" fill="hold" nodeType="afterEffect" p14:presetBounceEnd="40000">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14:bounceEnd="40000">
                                          <p:cBhvr additive="base">
                                            <p:cTn id="38" dur="750" fill="hold"/>
                                            <p:tgtEl>
                                              <p:spTgt spid="67"/>
                                            </p:tgtEl>
                                            <p:attrNameLst>
                                              <p:attrName>ppt_x</p:attrName>
                                            </p:attrNameLst>
                                          </p:cBhvr>
                                          <p:tavLst>
                                            <p:tav tm="0">
                                              <p:val>
                                                <p:strVal val="1+#ppt_w/2"/>
                                              </p:val>
                                            </p:tav>
                                            <p:tav tm="100000">
                                              <p:val>
                                                <p:strVal val="#ppt_x"/>
                                              </p:val>
                                            </p:tav>
                                          </p:tavLst>
                                        </p:anim>
                                        <p:anim calcmode="lin" valueType="num" p14:bounceEnd="40000">
                                          <p:cBhvr additive="base">
                                            <p:cTn id="39" dur="7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2" presetClass="entr" presetSubtype="2" fill="hold" nodeType="afterEffect" p14:presetBounceEnd="40000">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14:bounceEnd="40000">
                                          <p:cBhvr additive="base">
                                            <p:cTn id="43" dur="75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6000"/>
                                </p:stCondLst>
                                <p:childTnLst>
                                  <p:par>
                                    <p:cTn id="46" presetID="2" presetClass="entr" presetSubtype="2" fill="hold" nodeType="afterEffect" p14:presetBounceEnd="40000">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14:bounceEnd="40000">
                                          <p:cBhvr additive="base">
                                            <p:cTn id="48" dur="750" fill="hold"/>
                                            <p:tgtEl>
                                              <p:spTgt spid="79"/>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1+#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2"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750" fill="hold"/>
                                            <p:tgtEl>
                                              <p:spTgt spid="67"/>
                                            </p:tgtEl>
                                            <p:attrNameLst>
                                              <p:attrName>ppt_x</p:attrName>
                                            </p:attrNameLst>
                                          </p:cBhvr>
                                          <p:tavLst>
                                            <p:tav tm="0">
                                              <p:val>
                                                <p:strVal val="1+#ppt_w/2"/>
                                              </p:val>
                                            </p:tav>
                                            <p:tav tm="100000">
                                              <p:val>
                                                <p:strVal val="#ppt_x"/>
                                              </p:val>
                                            </p:tav>
                                          </p:tavLst>
                                        </p:anim>
                                        <p:anim calcmode="lin" valueType="num">
                                          <p:cBhvr additive="base">
                                            <p:cTn id="39" dur="7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2" presetClass="entr" presetSubtype="2" fill="hold"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750" fill="hold"/>
                                            <p:tgtEl>
                                              <p:spTgt spid="73"/>
                                            </p:tgtEl>
                                            <p:attrNameLst>
                                              <p:attrName>ppt_x</p:attrName>
                                            </p:attrNameLst>
                                          </p:cBhvr>
                                          <p:tavLst>
                                            <p:tav tm="0">
                                              <p:val>
                                                <p:strVal val="1+#ppt_w/2"/>
                                              </p:val>
                                            </p:tav>
                                            <p:tav tm="100000">
                                              <p:val>
                                                <p:strVal val="#ppt_x"/>
                                              </p:val>
                                            </p:tav>
                                          </p:tavLst>
                                        </p:anim>
                                        <p:anim calcmode="lin" valueType="num">
                                          <p:cBhvr additive="base">
                                            <p:cTn id="44" dur="7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6000"/>
                                </p:stCondLst>
                                <p:childTnLst>
                                  <p:par>
                                    <p:cTn id="46" presetID="2" presetClass="entr" presetSubtype="2"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750" fill="hold"/>
                                            <p:tgtEl>
                                              <p:spTgt spid="79"/>
                                            </p:tgtEl>
                                            <p:attrNameLst>
                                              <p:attrName>ppt_x</p:attrName>
                                            </p:attrNameLst>
                                          </p:cBhvr>
                                          <p:tavLst>
                                            <p:tav tm="0">
                                              <p:val>
                                                <p:strVal val="1+#ppt_w/2"/>
                                              </p:val>
                                            </p:tav>
                                            <p:tav tm="100000">
                                              <p:val>
                                                <p:strVal val="#ppt_x"/>
                                              </p:val>
                                            </p:tav>
                                          </p:tavLst>
                                        </p:anim>
                                        <p:anim calcmode="lin" valueType="num">
                                          <p:cBhvr additive="base">
                                            <p:cTn id="49" dur="75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t="-62398" b="-46580"/>
            </a:stretch>
          </a:blip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1" name="矩形 20"/>
          <p:cNvSpPr/>
          <p:nvPr/>
        </p:nvSpPr>
        <p:spPr>
          <a:xfrm>
            <a:off x="3779912" y="3157167"/>
            <a:ext cx="2575560" cy="560705"/>
          </a:xfrm>
          <a:prstGeom prst="rect">
            <a:avLst/>
          </a:prstGeom>
        </p:spPr>
        <p:txBody>
          <a:bodyPr wrap="none" lIns="68580" tIns="34290" rIns="68580" bIns="34290">
            <a:spAutoFit/>
          </a:bodyPr>
          <a:lstStyle/>
          <a:p>
            <a:pPr algn="l" defTabSz="913765">
              <a:spcBef>
                <a:spcPts val="0"/>
              </a:spcBef>
              <a:spcAft>
                <a:spcPts val="0"/>
              </a:spcAft>
              <a:defRPr/>
            </a:pPr>
            <a:r>
              <a:rPr lang="zh-CN" altLang="en-US" sz="3200"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rPr>
              <a:t>系统功能概述</a:t>
            </a:r>
            <a:endParaRPr lang="zh-CN" altLang="en-US" sz="3200" b="1" kern="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Rectangle 5"/>
          <p:cNvSpPr/>
          <p:nvPr/>
        </p:nvSpPr>
        <p:spPr bwMode="auto">
          <a:xfrm>
            <a:off x="3840730" y="3763323"/>
            <a:ext cx="4187654" cy="6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lvl="0" fontAlgn="base">
              <a:spcBef>
                <a:spcPct val="0"/>
              </a:spcBef>
              <a:spcAft>
                <a:spcPct val="0"/>
              </a:spcAft>
              <a:defRPr/>
            </a:pPr>
            <a:r>
              <a:rPr lang="zh-CN" altLang="en-US" sz="1200" kern="0" dirty="0">
                <a:solidFill>
                  <a:sysClr val="window" lastClr="FFFFFF">
                    <a:lumMod val="50000"/>
                  </a:sysClr>
                </a:solidFill>
                <a:latin typeface="方正黑体简体" panose="02010601030101010101" pitchFamily="2" charset="-122"/>
                <a:ea typeface="方正黑体简体" panose="02010601030101010101" pitchFamily="2" charset="-122"/>
                <a:cs typeface="+mn-ea"/>
                <a:sym typeface="+mn-lt"/>
              </a:rPr>
              <a:t>我们小组所完成的进销存管理系统包含了：基本资料维护、采购维护、销售管理、库存查询、管理员管理、报表导出。</a:t>
            </a:r>
            <a:endParaRPr kumimoji="0" lang="en-US" altLang="zh-CN" sz="1200" b="0" i="0" u="none" strike="noStrike" kern="0" cap="none" spc="0" normalizeH="0" baseline="0" noProof="0" dirty="0">
              <a:ln>
                <a:noFill/>
              </a:ln>
              <a:solidFill>
                <a:sysClr val="window" lastClr="FFFFFF">
                  <a:lumMod val="50000"/>
                </a:sys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4" name="矩形 3"/>
          <p:cNvSpPr/>
          <p:nvPr/>
        </p:nvSpPr>
        <p:spPr>
          <a:xfrm>
            <a:off x="1115616" y="0"/>
            <a:ext cx="8028384" cy="2571750"/>
          </a:xfrm>
          <a:custGeom>
            <a:avLst/>
            <a:gdLst>
              <a:gd name="connsiteX0" fmla="*/ 0 w 8028384"/>
              <a:gd name="connsiteY0" fmla="*/ 0 h 2571750"/>
              <a:gd name="connsiteX1" fmla="*/ 8028384 w 8028384"/>
              <a:gd name="connsiteY1" fmla="*/ 0 h 2571750"/>
              <a:gd name="connsiteX2" fmla="*/ 8028384 w 8028384"/>
              <a:gd name="connsiteY2" fmla="*/ 2571750 h 2571750"/>
              <a:gd name="connsiteX3" fmla="*/ 0 w 8028384"/>
              <a:gd name="connsiteY3" fmla="*/ 2571750 h 2571750"/>
              <a:gd name="connsiteX4" fmla="*/ 0 w 8028384"/>
              <a:gd name="connsiteY4" fmla="*/ 0 h 2571750"/>
              <a:gd name="connsiteX0-1" fmla="*/ 0 w 8028384"/>
              <a:gd name="connsiteY0-2" fmla="*/ 0 h 2571750"/>
              <a:gd name="connsiteX1-3" fmla="*/ 8028384 w 8028384"/>
              <a:gd name="connsiteY1-4" fmla="*/ 0 h 2571750"/>
              <a:gd name="connsiteX2-5" fmla="*/ 8028384 w 8028384"/>
              <a:gd name="connsiteY2-6" fmla="*/ 2571750 h 2571750"/>
              <a:gd name="connsiteX3-7" fmla="*/ 2445165 w 8028384"/>
              <a:gd name="connsiteY3-8" fmla="*/ 2571078 h 2571750"/>
              <a:gd name="connsiteX4-9" fmla="*/ 0 w 8028384"/>
              <a:gd name="connsiteY4-10" fmla="*/ 2571750 h 2571750"/>
              <a:gd name="connsiteX5" fmla="*/ 0 w 8028384"/>
              <a:gd name="connsiteY5" fmla="*/ 0 h 2571750"/>
              <a:gd name="connsiteX0-11" fmla="*/ 0 w 8028384"/>
              <a:gd name="connsiteY0-12" fmla="*/ 0 h 2571750"/>
              <a:gd name="connsiteX1-13" fmla="*/ 8028384 w 8028384"/>
              <a:gd name="connsiteY1-14" fmla="*/ 0 h 2571750"/>
              <a:gd name="connsiteX2-15" fmla="*/ 8028384 w 8028384"/>
              <a:gd name="connsiteY2-16" fmla="*/ 2571750 h 2571750"/>
              <a:gd name="connsiteX3-17" fmla="*/ 2445165 w 8028384"/>
              <a:gd name="connsiteY3-18" fmla="*/ 2571078 h 2571750"/>
              <a:gd name="connsiteX4-19" fmla="*/ 0 w 8028384"/>
              <a:gd name="connsiteY4-20" fmla="*/ 0 h 257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028384" h="2571750">
                <a:moveTo>
                  <a:pt x="0" y="0"/>
                </a:moveTo>
                <a:lnTo>
                  <a:pt x="8028384" y="0"/>
                </a:lnTo>
                <a:lnTo>
                  <a:pt x="8028384" y="2571750"/>
                </a:lnTo>
                <a:lnTo>
                  <a:pt x="2445165" y="2571078"/>
                </a:lnTo>
                <a:lnTo>
                  <a:pt x="0" y="0"/>
                </a:lnTo>
                <a:close/>
              </a:path>
            </a:pathLst>
          </a:custGeom>
          <a:solidFill>
            <a:srgbClr val="3760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cs typeface="+mn-ea"/>
              <a:sym typeface="+mn-lt"/>
            </a:endParaRPr>
          </a:p>
        </p:txBody>
      </p:sp>
      <p:sp>
        <p:nvSpPr>
          <p:cNvPr id="25" name="矩形 24"/>
          <p:cNvSpPr/>
          <p:nvPr/>
        </p:nvSpPr>
        <p:spPr>
          <a:xfrm>
            <a:off x="357249" y="1946807"/>
            <a:ext cx="1087477"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01</a:t>
            </a:r>
            <a:endParaRPr lang="zh-CN" altLang="en-US" sz="6000" b="1" kern="0" spc="30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
        <p:nvSpPr>
          <p:cNvPr id="33" name="矩形 32"/>
          <p:cNvSpPr/>
          <p:nvPr/>
        </p:nvSpPr>
        <p:spPr>
          <a:xfrm>
            <a:off x="357249" y="2894479"/>
            <a:ext cx="1193275"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smtClean="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rPr>
              <a:t>PART ONE</a:t>
            </a:r>
            <a:endParaRPr lang="zh-CN" altLang="en-US" sz="1600" b="1" kern="0" dirty="0">
              <a:solidFill>
                <a:schemeClr val="bg1"/>
              </a:solidFill>
              <a:effectLst>
                <a:outerShdw blurRad="38100" dist="38100" dir="2700000" algn="tl">
                  <a:srgbClr val="000000">
                    <a:alpha val="43137"/>
                  </a:srgbClr>
                </a:outerShdw>
              </a:effectLst>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2" presetClass="entr" presetSubtype="2" decel="10000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5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99"/>
                            </p:stCondLst>
                            <p:childTnLst>
                              <p:par>
                                <p:cTn id="30" presetID="5" presetClass="entr" presetSubtype="1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1" grpId="0"/>
      <p:bldP spid="22" grpId="0"/>
      <p:bldP spid="24" grpId="0" animBg="1"/>
      <p:bldP spid="25"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55730"/>
            <a:ext cx="8568572" cy="625338"/>
            <a:chOff x="251900" y="155730"/>
            <a:chExt cx="8568572" cy="625338"/>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1331640" y="255120"/>
              <a:ext cx="171069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系统功能概述</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64" name="组合 63"/>
            <p:cNvGrpSpPr/>
            <p:nvPr/>
          </p:nvGrpSpPr>
          <p:grpSpPr>
            <a:xfrm>
              <a:off x="251900" y="195486"/>
              <a:ext cx="887938" cy="585582"/>
              <a:chOff x="562441" y="531294"/>
              <a:chExt cx="2322326" cy="1531540"/>
            </a:xfrm>
          </p:grpSpPr>
          <p:sp>
            <p:nvSpPr>
              <p:cNvPr id="66" name="圆角矩形 65"/>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7" name="圆角矩形 66"/>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8" name="圆角矩形 67"/>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9" name="圆角矩形 68"/>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0" name="圆角矩形 69"/>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1" name="文本框 4"/>
              <p:cNvSpPr txBox="1"/>
              <p:nvPr/>
            </p:nvSpPr>
            <p:spPr>
              <a:xfrm>
                <a:off x="973890" y="617339"/>
                <a:ext cx="1170552"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65" name="矩形 64"/>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pic>
        <p:nvPicPr>
          <p:cNvPr id="58" name="图片占位符 57"/>
          <p:cNvPicPr>
            <a:picLocks noGrp="1" noChangeAspect="1"/>
          </p:cNvPicPr>
          <p:nvPr>
            <p:ph type="pic" sz="quarter" idx="10"/>
          </p:nvPr>
        </p:nvPicPr>
        <p:blipFill rotWithShape="1">
          <a:blip r:embed="rId1" cstate="print">
            <a:extLst>
              <a:ext uri="{28A0092B-C50C-407E-A947-70E740481C1C}">
                <a14:useLocalDpi xmlns:a14="http://schemas.microsoft.com/office/drawing/2010/main" val="0"/>
              </a:ext>
            </a:extLst>
          </a:blip>
          <a:srcRect l="32161" r="32161"/>
          <a:stretch>
            <a:fillRect/>
          </a:stretch>
        </p:blipFill>
        <p:spPr>
          <a:xfrm>
            <a:off x="6391276" y="0"/>
            <a:ext cx="2752724" cy="5143499"/>
          </a:xfrm>
        </p:spPr>
      </p:pic>
      <p:sp>
        <p:nvSpPr>
          <p:cNvPr id="2" name="矩形 1"/>
          <p:cNvSpPr/>
          <p:nvPr/>
        </p:nvSpPr>
        <p:spPr>
          <a:xfrm>
            <a:off x="6405131" y="0"/>
            <a:ext cx="2752724" cy="5143500"/>
          </a:xfrm>
          <a:prstGeom prst="rect">
            <a:avLst/>
          </a:prstGeom>
          <a:solidFill>
            <a:schemeClr val="tx1">
              <a:lumMod val="75000"/>
              <a:lumOff val="2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nvGrpSpPr>
          <p:cNvPr id="53" name="组合 52"/>
          <p:cNvGrpSpPr/>
          <p:nvPr/>
        </p:nvGrpSpPr>
        <p:grpSpPr>
          <a:xfrm>
            <a:off x="5275510" y="1491853"/>
            <a:ext cx="2249115" cy="3083153"/>
            <a:chOff x="8174005" y="1989138"/>
            <a:chExt cx="2998820" cy="4110870"/>
          </a:xfrm>
          <a:solidFill>
            <a:srgbClr val="376092"/>
          </a:solidFill>
        </p:grpSpPr>
        <p:sp>
          <p:nvSpPr>
            <p:cNvPr id="54" name="矩形 53"/>
            <p:cNvSpPr/>
            <p:nvPr/>
          </p:nvSpPr>
          <p:spPr>
            <a:xfrm>
              <a:off x="8174005" y="1989138"/>
              <a:ext cx="2998820" cy="4110870"/>
            </a:xfrm>
            <a:prstGeom prst="rect">
              <a:avLst/>
            </a:prstGeom>
            <a:grpFill/>
            <a:ln w="57150">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55" name="椭圆 3"/>
            <p:cNvSpPr/>
            <p:nvPr/>
          </p:nvSpPr>
          <p:spPr>
            <a:xfrm>
              <a:off x="9073691" y="4481150"/>
              <a:ext cx="1199447" cy="825511"/>
            </a:xfrm>
            <a:custGeom>
              <a:avLst/>
              <a:gdLst>
                <a:gd name="T0" fmla="*/ 415 w 431"/>
                <a:gd name="T1" fmla="*/ 0 h 297"/>
                <a:gd name="T2" fmla="*/ 15 w 431"/>
                <a:gd name="T3" fmla="*/ 0 h 297"/>
                <a:gd name="T4" fmla="*/ 0 w 431"/>
                <a:gd name="T5" fmla="*/ 15 h 297"/>
                <a:gd name="T6" fmla="*/ 0 w 431"/>
                <a:gd name="T7" fmla="*/ 282 h 297"/>
                <a:gd name="T8" fmla="*/ 15 w 431"/>
                <a:gd name="T9" fmla="*/ 297 h 297"/>
                <a:gd name="T10" fmla="*/ 415 w 431"/>
                <a:gd name="T11" fmla="*/ 297 h 297"/>
                <a:gd name="T12" fmla="*/ 431 w 431"/>
                <a:gd name="T13" fmla="*/ 282 h 297"/>
                <a:gd name="T14" fmla="*/ 431 w 431"/>
                <a:gd name="T15" fmla="*/ 15 h 297"/>
                <a:gd name="T16" fmla="*/ 415 w 431"/>
                <a:gd name="T17" fmla="*/ 0 h 297"/>
                <a:gd name="T18" fmla="*/ 400 w 431"/>
                <a:gd name="T19" fmla="*/ 266 h 297"/>
                <a:gd name="T20" fmla="*/ 31 w 431"/>
                <a:gd name="T21" fmla="*/ 266 h 297"/>
                <a:gd name="T22" fmla="*/ 31 w 431"/>
                <a:gd name="T23" fmla="*/ 30 h 297"/>
                <a:gd name="T24" fmla="*/ 400 w 431"/>
                <a:gd name="T25" fmla="*/ 30 h 297"/>
                <a:gd name="T26" fmla="*/ 400 w 431"/>
                <a:gd name="T27" fmla="*/ 266 h 297"/>
                <a:gd name="T28" fmla="*/ 415 w 431"/>
                <a:gd name="T29" fmla="*/ 167 h 297"/>
                <a:gd name="T30" fmla="*/ 406 w 431"/>
                <a:gd name="T31" fmla="*/ 158 h 297"/>
                <a:gd name="T32" fmla="*/ 415 w 431"/>
                <a:gd name="T33" fmla="*/ 148 h 297"/>
                <a:gd name="T34" fmla="*/ 425 w 431"/>
                <a:gd name="T35" fmla="*/ 158 h 297"/>
                <a:gd name="T36" fmla="*/ 415 w 431"/>
                <a:gd name="T37" fmla="*/ 167 h 297"/>
                <a:gd name="T38" fmla="*/ 112 w 431"/>
                <a:gd name="T39" fmla="*/ 131 h 297"/>
                <a:gd name="T40" fmla="*/ 116 w 431"/>
                <a:gd name="T41" fmla="*/ 122 h 297"/>
                <a:gd name="T42" fmla="*/ 117 w 431"/>
                <a:gd name="T43" fmla="*/ 122 h 297"/>
                <a:gd name="T44" fmla="*/ 159 w 431"/>
                <a:gd name="T45" fmla="*/ 70 h 297"/>
                <a:gd name="T46" fmla="*/ 200 w 431"/>
                <a:gd name="T47" fmla="*/ 122 h 297"/>
                <a:gd name="T48" fmla="*/ 201 w 431"/>
                <a:gd name="T49" fmla="*/ 121 h 297"/>
                <a:gd name="T50" fmla="*/ 205 w 431"/>
                <a:gd name="T51" fmla="*/ 131 h 297"/>
                <a:gd name="T52" fmla="*/ 198 w 431"/>
                <a:gd name="T53" fmla="*/ 139 h 297"/>
                <a:gd name="T54" fmla="*/ 158 w 431"/>
                <a:gd name="T55" fmla="*/ 179 h 297"/>
                <a:gd name="T56" fmla="*/ 119 w 431"/>
                <a:gd name="T57" fmla="*/ 139 h 297"/>
                <a:gd name="T58" fmla="*/ 119 w 431"/>
                <a:gd name="T59" fmla="*/ 139 h 297"/>
                <a:gd name="T60" fmla="*/ 112 w 431"/>
                <a:gd name="T61" fmla="*/ 131 h 297"/>
                <a:gd name="T62" fmla="*/ 252 w 431"/>
                <a:gd name="T63" fmla="*/ 244 h 297"/>
                <a:gd name="T64" fmla="*/ 64 w 431"/>
                <a:gd name="T65" fmla="*/ 244 h 297"/>
                <a:gd name="T66" fmla="*/ 127 w 431"/>
                <a:gd name="T67" fmla="*/ 186 h 297"/>
                <a:gd name="T68" fmla="*/ 148 w 431"/>
                <a:gd name="T69" fmla="*/ 227 h 297"/>
                <a:gd name="T70" fmla="*/ 152 w 431"/>
                <a:gd name="T71" fmla="*/ 200 h 297"/>
                <a:gd name="T72" fmla="*/ 146 w 431"/>
                <a:gd name="T73" fmla="*/ 196 h 297"/>
                <a:gd name="T74" fmla="*/ 158 w 431"/>
                <a:gd name="T75" fmla="*/ 196 h 297"/>
                <a:gd name="T76" fmla="*/ 170 w 431"/>
                <a:gd name="T77" fmla="*/ 196 h 297"/>
                <a:gd name="T78" fmla="*/ 165 w 431"/>
                <a:gd name="T79" fmla="*/ 200 h 297"/>
                <a:gd name="T80" fmla="*/ 169 w 431"/>
                <a:gd name="T81" fmla="*/ 227 h 297"/>
                <a:gd name="T82" fmla="*/ 190 w 431"/>
                <a:gd name="T83" fmla="*/ 186 h 297"/>
                <a:gd name="T84" fmla="*/ 252 w 431"/>
                <a:gd name="T85" fmla="*/ 244 h 297"/>
                <a:gd name="T86" fmla="*/ 366 w 431"/>
                <a:gd name="T87" fmla="*/ 120 h 297"/>
                <a:gd name="T88" fmla="*/ 304 w 431"/>
                <a:gd name="T89" fmla="*/ 120 h 297"/>
                <a:gd name="T90" fmla="*/ 304 w 431"/>
                <a:gd name="T91" fmla="*/ 57 h 297"/>
                <a:gd name="T92" fmla="*/ 366 w 431"/>
                <a:gd name="T93" fmla="*/ 120 h 297"/>
                <a:gd name="T94" fmla="*/ 225 w 431"/>
                <a:gd name="T95" fmla="*/ 128 h 297"/>
                <a:gd name="T96" fmla="*/ 292 w 431"/>
                <a:gd name="T97" fmla="*/ 59 h 297"/>
                <a:gd name="T98" fmla="*/ 292 w 431"/>
                <a:gd name="T99" fmla="*/ 130 h 297"/>
                <a:gd name="T100" fmla="*/ 362 w 431"/>
                <a:gd name="T101" fmla="*/ 130 h 297"/>
                <a:gd name="T102" fmla="*/ 293 w 431"/>
                <a:gd name="T103" fmla="*/ 196 h 297"/>
                <a:gd name="T104" fmla="*/ 225 w 431"/>
                <a:gd name="T105" fmla="*/ 12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297">
                  <a:moveTo>
                    <a:pt x="415" y="0"/>
                  </a:moveTo>
                  <a:lnTo>
                    <a:pt x="15" y="0"/>
                  </a:lnTo>
                  <a:cubicBezTo>
                    <a:pt x="7" y="0"/>
                    <a:pt x="0" y="7"/>
                    <a:pt x="0" y="15"/>
                  </a:cubicBezTo>
                  <a:lnTo>
                    <a:pt x="0" y="282"/>
                  </a:lnTo>
                  <a:cubicBezTo>
                    <a:pt x="0" y="290"/>
                    <a:pt x="7" y="297"/>
                    <a:pt x="15" y="297"/>
                  </a:cubicBezTo>
                  <a:lnTo>
                    <a:pt x="415" y="297"/>
                  </a:lnTo>
                  <a:cubicBezTo>
                    <a:pt x="424" y="297"/>
                    <a:pt x="431" y="290"/>
                    <a:pt x="431" y="282"/>
                  </a:cubicBezTo>
                  <a:lnTo>
                    <a:pt x="431" y="15"/>
                  </a:lnTo>
                  <a:cubicBezTo>
                    <a:pt x="431" y="7"/>
                    <a:pt x="424" y="0"/>
                    <a:pt x="415" y="0"/>
                  </a:cubicBezTo>
                  <a:close/>
                  <a:moveTo>
                    <a:pt x="400" y="266"/>
                  </a:moveTo>
                  <a:lnTo>
                    <a:pt x="31" y="266"/>
                  </a:lnTo>
                  <a:lnTo>
                    <a:pt x="31" y="30"/>
                  </a:lnTo>
                  <a:lnTo>
                    <a:pt x="400" y="30"/>
                  </a:lnTo>
                  <a:lnTo>
                    <a:pt x="400" y="266"/>
                  </a:lnTo>
                  <a:close/>
                  <a:moveTo>
                    <a:pt x="415" y="167"/>
                  </a:moveTo>
                  <a:cubicBezTo>
                    <a:pt x="410" y="167"/>
                    <a:pt x="406" y="163"/>
                    <a:pt x="406" y="158"/>
                  </a:cubicBezTo>
                  <a:cubicBezTo>
                    <a:pt x="406" y="153"/>
                    <a:pt x="410" y="148"/>
                    <a:pt x="415" y="148"/>
                  </a:cubicBezTo>
                  <a:cubicBezTo>
                    <a:pt x="421" y="148"/>
                    <a:pt x="425" y="152"/>
                    <a:pt x="425" y="158"/>
                  </a:cubicBezTo>
                  <a:cubicBezTo>
                    <a:pt x="425" y="163"/>
                    <a:pt x="421" y="167"/>
                    <a:pt x="415" y="167"/>
                  </a:cubicBezTo>
                  <a:close/>
                  <a:moveTo>
                    <a:pt x="112" y="131"/>
                  </a:moveTo>
                  <a:cubicBezTo>
                    <a:pt x="111" y="126"/>
                    <a:pt x="113" y="122"/>
                    <a:pt x="116" y="122"/>
                  </a:cubicBezTo>
                  <a:cubicBezTo>
                    <a:pt x="116" y="122"/>
                    <a:pt x="116" y="122"/>
                    <a:pt x="117" y="122"/>
                  </a:cubicBezTo>
                  <a:cubicBezTo>
                    <a:pt x="115" y="87"/>
                    <a:pt x="136" y="70"/>
                    <a:pt x="159" y="70"/>
                  </a:cubicBezTo>
                  <a:cubicBezTo>
                    <a:pt x="182" y="71"/>
                    <a:pt x="199" y="84"/>
                    <a:pt x="200" y="122"/>
                  </a:cubicBezTo>
                  <a:cubicBezTo>
                    <a:pt x="201" y="122"/>
                    <a:pt x="201" y="121"/>
                    <a:pt x="201" y="121"/>
                  </a:cubicBezTo>
                  <a:cubicBezTo>
                    <a:pt x="204" y="122"/>
                    <a:pt x="206" y="126"/>
                    <a:pt x="205" y="131"/>
                  </a:cubicBezTo>
                  <a:cubicBezTo>
                    <a:pt x="204" y="136"/>
                    <a:pt x="201" y="139"/>
                    <a:pt x="198" y="139"/>
                  </a:cubicBezTo>
                  <a:cubicBezTo>
                    <a:pt x="192" y="162"/>
                    <a:pt x="174" y="179"/>
                    <a:pt x="158" y="179"/>
                  </a:cubicBezTo>
                  <a:cubicBezTo>
                    <a:pt x="142" y="179"/>
                    <a:pt x="126" y="162"/>
                    <a:pt x="119" y="139"/>
                  </a:cubicBezTo>
                  <a:cubicBezTo>
                    <a:pt x="119" y="139"/>
                    <a:pt x="119" y="139"/>
                    <a:pt x="119" y="139"/>
                  </a:cubicBezTo>
                  <a:cubicBezTo>
                    <a:pt x="116" y="140"/>
                    <a:pt x="113" y="136"/>
                    <a:pt x="112" y="131"/>
                  </a:cubicBezTo>
                  <a:close/>
                  <a:moveTo>
                    <a:pt x="252" y="244"/>
                  </a:moveTo>
                  <a:lnTo>
                    <a:pt x="64" y="244"/>
                  </a:lnTo>
                  <a:cubicBezTo>
                    <a:pt x="64" y="206"/>
                    <a:pt x="91" y="191"/>
                    <a:pt x="127" y="186"/>
                  </a:cubicBezTo>
                  <a:lnTo>
                    <a:pt x="148" y="227"/>
                  </a:lnTo>
                  <a:lnTo>
                    <a:pt x="152" y="200"/>
                  </a:lnTo>
                  <a:lnTo>
                    <a:pt x="146" y="196"/>
                  </a:lnTo>
                  <a:lnTo>
                    <a:pt x="158" y="196"/>
                  </a:lnTo>
                  <a:lnTo>
                    <a:pt x="170" y="196"/>
                  </a:lnTo>
                  <a:lnTo>
                    <a:pt x="165" y="200"/>
                  </a:lnTo>
                  <a:lnTo>
                    <a:pt x="169" y="227"/>
                  </a:lnTo>
                  <a:lnTo>
                    <a:pt x="190" y="186"/>
                  </a:lnTo>
                  <a:cubicBezTo>
                    <a:pt x="226" y="191"/>
                    <a:pt x="252" y="206"/>
                    <a:pt x="252" y="244"/>
                  </a:cubicBezTo>
                  <a:close/>
                  <a:moveTo>
                    <a:pt x="366" y="120"/>
                  </a:moveTo>
                  <a:lnTo>
                    <a:pt x="304" y="120"/>
                  </a:lnTo>
                  <a:lnTo>
                    <a:pt x="304" y="57"/>
                  </a:lnTo>
                  <a:cubicBezTo>
                    <a:pt x="337" y="60"/>
                    <a:pt x="363" y="87"/>
                    <a:pt x="366" y="120"/>
                  </a:cubicBezTo>
                  <a:close/>
                  <a:moveTo>
                    <a:pt x="225" y="128"/>
                  </a:moveTo>
                  <a:cubicBezTo>
                    <a:pt x="225" y="90"/>
                    <a:pt x="255" y="60"/>
                    <a:pt x="292" y="59"/>
                  </a:cubicBezTo>
                  <a:lnTo>
                    <a:pt x="292" y="130"/>
                  </a:lnTo>
                  <a:lnTo>
                    <a:pt x="362" y="130"/>
                  </a:lnTo>
                  <a:cubicBezTo>
                    <a:pt x="360" y="167"/>
                    <a:pt x="330" y="196"/>
                    <a:pt x="293" y="196"/>
                  </a:cubicBezTo>
                  <a:cubicBezTo>
                    <a:pt x="255" y="196"/>
                    <a:pt x="225" y="165"/>
                    <a:pt x="225" y="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35" name="组合 34"/>
          <p:cNvGrpSpPr/>
          <p:nvPr/>
        </p:nvGrpSpPr>
        <p:grpSpPr>
          <a:xfrm>
            <a:off x="788743" y="1947467"/>
            <a:ext cx="490538" cy="490538"/>
            <a:chOff x="1121996" y="1976559"/>
            <a:chExt cx="1589454" cy="1589454"/>
          </a:xfrm>
        </p:grpSpPr>
        <p:sp>
          <p:nvSpPr>
            <p:cNvPr id="36" name="椭圆 35"/>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37" name="椭圆 6"/>
            <p:cNvSpPr/>
            <p:nvPr/>
          </p:nvSpPr>
          <p:spPr>
            <a:xfrm>
              <a:off x="1477108" y="2426071"/>
              <a:ext cx="879230" cy="690429"/>
            </a:xfrm>
            <a:custGeom>
              <a:avLst/>
              <a:gdLst>
                <a:gd name="connsiteX0" fmla="*/ 187043 w 606298"/>
                <a:gd name="connsiteY0" fmla="*/ 364682 h 476105"/>
                <a:gd name="connsiteX1" fmla="*/ 307528 w 606298"/>
                <a:gd name="connsiteY1" fmla="*/ 364682 h 476105"/>
                <a:gd name="connsiteX2" fmla="*/ 325320 w 606298"/>
                <a:gd name="connsiteY2" fmla="*/ 382440 h 476105"/>
                <a:gd name="connsiteX3" fmla="*/ 325320 w 606298"/>
                <a:gd name="connsiteY3" fmla="*/ 389984 h 476105"/>
                <a:gd name="connsiteX4" fmla="*/ 575785 w 606298"/>
                <a:gd name="connsiteY4" fmla="*/ 389984 h 476105"/>
                <a:gd name="connsiteX5" fmla="*/ 606298 w 606298"/>
                <a:gd name="connsiteY5" fmla="*/ 420440 h 476105"/>
                <a:gd name="connsiteX6" fmla="*/ 575785 w 606298"/>
                <a:gd name="connsiteY6" fmla="*/ 450803 h 476105"/>
                <a:gd name="connsiteX7" fmla="*/ 325320 w 606298"/>
                <a:gd name="connsiteY7" fmla="*/ 450803 h 476105"/>
                <a:gd name="connsiteX8" fmla="*/ 325320 w 606298"/>
                <a:gd name="connsiteY8" fmla="*/ 458347 h 476105"/>
                <a:gd name="connsiteX9" fmla="*/ 307528 w 606298"/>
                <a:gd name="connsiteY9" fmla="*/ 476105 h 476105"/>
                <a:gd name="connsiteX10" fmla="*/ 187043 w 606298"/>
                <a:gd name="connsiteY10" fmla="*/ 476105 h 476105"/>
                <a:gd name="connsiteX11" fmla="*/ 169343 w 606298"/>
                <a:gd name="connsiteY11" fmla="*/ 458347 h 476105"/>
                <a:gd name="connsiteX12" fmla="*/ 169343 w 606298"/>
                <a:gd name="connsiteY12" fmla="*/ 450803 h 476105"/>
                <a:gd name="connsiteX13" fmla="*/ 30421 w 606298"/>
                <a:gd name="connsiteY13" fmla="*/ 450803 h 476105"/>
                <a:gd name="connsiteX14" fmla="*/ 0 w 606298"/>
                <a:gd name="connsiteY14" fmla="*/ 420440 h 476105"/>
                <a:gd name="connsiteX15" fmla="*/ 30421 w 606298"/>
                <a:gd name="connsiteY15" fmla="*/ 389984 h 476105"/>
                <a:gd name="connsiteX16" fmla="*/ 169343 w 606298"/>
                <a:gd name="connsiteY16" fmla="*/ 389984 h 476105"/>
                <a:gd name="connsiteX17" fmla="*/ 169343 w 606298"/>
                <a:gd name="connsiteY17" fmla="*/ 382440 h 476105"/>
                <a:gd name="connsiteX18" fmla="*/ 187043 w 606298"/>
                <a:gd name="connsiteY18" fmla="*/ 364682 h 476105"/>
                <a:gd name="connsiteX19" fmla="*/ 322185 w 606298"/>
                <a:gd name="connsiteY19" fmla="*/ 182341 h 476105"/>
                <a:gd name="connsiteX20" fmla="*/ 442671 w 606298"/>
                <a:gd name="connsiteY20" fmla="*/ 182341 h 476105"/>
                <a:gd name="connsiteX21" fmla="*/ 460370 w 606298"/>
                <a:gd name="connsiteY21" fmla="*/ 200099 h 476105"/>
                <a:gd name="connsiteX22" fmla="*/ 460370 w 606298"/>
                <a:gd name="connsiteY22" fmla="*/ 207643 h 476105"/>
                <a:gd name="connsiteX23" fmla="*/ 575785 w 606298"/>
                <a:gd name="connsiteY23" fmla="*/ 207643 h 476105"/>
                <a:gd name="connsiteX24" fmla="*/ 606298 w 606298"/>
                <a:gd name="connsiteY24" fmla="*/ 238006 h 476105"/>
                <a:gd name="connsiteX25" fmla="*/ 575785 w 606298"/>
                <a:gd name="connsiteY25" fmla="*/ 268369 h 476105"/>
                <a:gd name="connsiteX26" fmla="*/ 460370 w 606298"/>
                <a:gd name="connsiteY26" fmla="*/ 268369 h 476105"/>
                <a:gd name="connsiteX27" fmla="*/ 460370 w 606298"/>
                <a:gd name="connsiteY27" fmla="*/ 276006 h 476105"/>
                <a:gd name="connsiteX28" fmla="*/ 442671 w 606298"/>
                <a:gd name="connsiteY28" fmla="*/ 293764 h 476105"/>
                <a:gd name="connsiteX29" fmla="*/ 322185 w 606298"/>
                <a:gd name="connsiteY29" fmla="*/ 293764 h 476105"/>
                <a:gd name="connsiteX30" fmla="*/ 304394 w 606298"/>
                <a:gd name="connsiteY30" fmla="*/ 276006 h 476105"/>
                <a:gd name="connsiteX31" fmla="*/ 304394 w 606298"/>
                <a:gd name="connsiteY31" fmla="*/ 268369 h 476105"/>
                <a:gd name="connsiteX32" fmla="*/ 30421 w 606298"/>
                <a:gd name="connsiteY32" fmla="*/ 268369 h 476105"/>
                <a:gd name="connsiteX33" fmla="*/ 0 w 606298"/>
                <a:gd name="connsiteY33" fmla="*/ 238006 h 476105"/>
                <a:gd name="connsiteX34" fmla="*/ 30421 w 606298"/>
                <a:gd name="connsiteY34" fmla="*/ 207643 h 476105"/>
                <a:gd name="connsiteX35" fmla="*/ 304394 w 606298"/>
                <a:gd name="connsiteY35" fmla="*/ 207643 h 476105"/>
                <a:gd name="connsiteX36" fmla="*/ 304394 w 606298"/>
                <a:gd name="connsiteY36" fmla="*/ 200099 h 476105"/>
                <a:gd name="connsiteX37" fmla="*/ 322185 w 606298"/>
                <a:gd name="connsiteY37" fmla="*/ 182341 h 476105"/>
                <a:gd name="connsiteX38" fmla="*/ 109055 w 606298"/>
                <a:gd name="connsiteY38" fmla="*/ 0 h 476105"/>
                <a:gd name="connsiteX39" fmla="*/ 229540 w 606298"/>
                <a:gd name="connsiteY39" fmla="*/ 0 h 476105"/>
                <a:gd name="connsiteX40" fmla="*/ 247331 w 606298"/>
                <a:gd name="connsiteY40" fmla="*/ 17669 h 476105"/>
                <a:gd name="connsiteX41" fmla="*/ 247331 w 606298"/>
                <a:gd name="connsiteY41" fmla="*/ 25307 h 476105"/>
                <a:gd name="connsiteX42" fmla="*/ 575785 w 606298"/>
                <a:gd name="connsiteY42" fmla="*/ 25307 h 476105"/>
                <a:gd name="connsiteX43" fmla="*/ 606298 w 606298"/>
                <a:gd name="connsiteY43" fmla="*/ 55676 h 476105"/>
                <a:gd name="connsiteX44" fmla="*/ 575785 w 606298"/>
                <a:gd name="connsiteY44" fmla="*/ 86045 h 476105"/>
                <a:gd name="connsiteX45" fmla="*/ 247331 w 606298"/>
                <a:gd name="connsiteY45" fmla="*/ 86045 h 476105"/>
                <a:gd name="connsiteX46" fmla="*/ 247331 w 606298"/>
                <a:gd name="connsiteY46" fmla="*/ 93683 h 476105"/>
                <a:gd name="connsiteX47" fmla="*/ 229540 w 606298"/>
                <a:gd name="connsiteY47" fmla="*/ 111352 h 476105"/>
                <a:gd name="connsiteX48" fmla="*/ 109055 w 606298"/>
                <a:gd name="connsiteY48" fmla="*/ 111352 h 476105"/>
                <a:gd name="connsiteX49" fmla="*/ 91355 w 606298"/>
                <a:gd name="connsiteY49" fmla="*/ 93683 h 476105"/>
                <a:gd name="connsiteX50" fmla="*/ 91355 w 606298"/>
                <a:gd name="connsiteY50" fmla="*/ 86045 h 476105"/>
                <a:gd name="connsiteX51" fmla="*/ 30421 w 606298"/>
                <a:gd name="connsiteY51" fmla="*/ 86045 h 476105"/>
                <a:gd name="connsiteX52" fmla="*/ 0 w 606298"/>
                <a:gd name="connsiteY52" fmla="*/ 55676 h 476105"/>
                <a:gd name="connsiteX53" fmla="*/ 30421 w 606298"/>
                <a:gd name="connsiteY53" fmla="*/ 25307 h 476105"/>
                <a:gd name="connsiteX54" fmla="*/ 91355 w 606298"/>
                <a:gd name="connsiteY54" fmla="*/ 25307 h 476105"/>
                <a:gd name="connsiteX55" fmla="*/ 91355 w 606298"/>
                <a:gd name="connsiteY55" fmla="*/ 17669 h 476105"/>
                <a:gd name="connsiteX56" fmla="*/ 109055 w 606298"/>
                <a:gd name="connsiteY56" fmla="*/ 0 h 47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6298" h="476105">
                  <a:moveTo>
                    <a:pt x="187043" y="364682"/>
                  </a:moveTo>
                  <a:lnTo>
                    <a:pt x="307528" y="364682"/>
                  </a:lnTo>
                  <a:cubicBezTo>
                    <a:pt x="317392" y="364682"/>
                    <a:pt x="325320" y="372595"/>
                    <a:pt x="325320" y="382440"/>
                  </a:cubicBezTo>
                  <a:lnTo>
                    <a:pt x="325320" y="389984"/>
                  </a:lnTo>
                  <a:lnTo>
                    <a:pt x="575785" y="389984"/>
                  </a:lnTo>
                  <a:cubicBezTo>
                    <a:pt x="592655" y="389984"/>
                    <a:pt x="606298" y="403602"/>
                    <a:pt x="606298" y="420440"/>
                  </a:cubicBezTo>
                  <a:cubicBezTo>
                    <a:pt x="606298" y="437185"/>
                    <a:pt x="592655" y="450803"/>
                    <a:pt x="575785" y="450803"/>
                  </a:cubicBezTo>
                  <a:lnTo>
                    <a:pt x="325320" y="450803"/>
                  </a:lnTo>
                  <a:lnTo>
                    <a:pt x="325320" y="458347"/>
                  </a:lnTo>
                  <a:cubicBezTo>
                    <a:pt x="325320" y="468192"/>
                    <a:pt x="317392" y="476105"/>
                    <a:pt x="307528" y="476105"/>
                  </a:cubicBezTo>
                  <a:lnTo>
                    <a:pt x="187043" y="476105"/>
                  </a:lnTo>
                  <a:cubicBezTo>
                    <a:pt x="177271" y="476105"/>
                    <a:pt x="169343" y="468192"/>
                    <a:pt x="169343" y="458347"/>
                  </a:cubicBezTo>
                  <a:lnTo>
                    <a:pt x="169343" y="450803"/>
                  </a:lnTo>
                  <a:lnTo>
                    <a:pt x="30421" y="450803"/>
                  </a:lnTo>
                  <a:cubicBezTo>
                    <a:pt x="13644" y="450803"/>
                    <a:pt x="0" y="437185"/>
                    <a:pt x="0" y="420440"/>
                  </a:cubicBezTo>
                  <a:cubicBezTo>
                    <a:pt x="0" y="403602"/>
                    <a:pt x="13644" y="389984"/>
                    <a:pt x="30421" y="389984"/>
                  </a:cubicBezTo>
                  <a:lnTo>
                    <a:pt x="169343" y="389984"/>
                  </a:lnTo>
                  <a:lnTo>
                    <a:pt x="169343" y="382440"/>
                  </a:lnTo>
                  <a:cubicBezTo>
                    <a:pt x="169343" y="372595"/>
                    <a:pt x="177271" y="364682"/>
                    <a:pt x="187043" y="364682"/>
                  </a:cubicBezTo>
                  <a:close/>
                  <a:moveTo>
                    <a:pt x="322185" y="182341"/>
                  </a:moveTo>
                  <a:lnTo>
                    <a:pt x="442671" y="182341"/>
                  </a:lnTo>
                  <a:cubicBezTo>
                    <a:pt x="452442" y="182341"/>
                    <a:pt x="460370" y="190254"/>
                    <a:pt x="460370" y="200099"/>
                  </a:cubicBezTo>
                  <a:lnTo>
                    <a:pt x="460370" y="207643"/>
                  </a:lnTo>
                  <a:lnTo>
                    <a:pt x="575785" y="207643"/>
                  </a:lnTo>
                  <a:cubicBezTo>
                    <a:pt x="592655" y="207643"/>
                    <a:pt x="606298" y="221261"/>
                    <a:pt x="606298" y="238006"/>
                  </a:cubicBezTo>
                  <a:cubicBezTo>
                    <a:pt x="606298" y="254844"/>
                    <a:pt x="592655" y="268369"/>
                    <a:pt x="575785" y="268369"/>
                  </a:cubicBezTo>
                  <a:lnTo>
                    <a:pt x="460370" y="268369"/>
                  </a:lnTo>
                  <a:lnTo>
                    <a:pt x="460370" y="276006"/>
                  </a:lnTo>
                  <a:cubicBezTo>
                    <a:pt x="460370" y="285759"/>
                    <a:pt x="452442" y="293764"/>
                    <a:pt x="442671" y="293764"/>
                  </a:cubicBezTo>
                  <a:lnTo>
                    <a:pt x="322185" y="293764"/>
                  </a:lnTo>
                  <a:cubicBezTo>
                    <a:pt x="312322" y="293764"/>
                    <a:pt x="304394" y="285759"/>
                    <a:pt x="304394" y="276006"/>
                  </a:cubicBezTo>
                  <a:lnTo>
                    <a:pt x="304394" y="268369"/>
                  </a:lnTo>
                  <a:lnTo>
                    <a:pt x="30421" y="268369"/>
                  </a:lnTo>
                  <a:cubicBezTo>
                    <a:pt x="13644" y="268369"/>
                    <a:pt x="0" y="254844"/>
                    <a:pt x="0" y="238006"/>
                  </a:cubicBezTo>
                  <a:cubicBezTo>
                    <a:pt x="0" y="221261"/>
                    <a:pt x="13644" y="207643"/>
                    <a:pt x="30421" y="207643"/>
                  </a:cubicBezTo>
                  <a:lnTo>
                    <a:pt x="304394" y="207643"/>
                  </a:lnTo>
                  <a:lnTo>
                    <a:pt x="304394" y="200099"/>
                  </a:lnTo>
                  <a:cubicBezTo>
                    <a:pt x="304394" y="190254"/>
                    <a:pt x="312322" y="182341"/>
                    <a:pt x="322185" y="182341"/>
                  </a:cubicBezTo>
                  <a:close/>
                  <a:moveTo>
                    <a:pt x="109055" y="0"/>
                  </a:moveTo>
                  <a:lnTo>
                    <a:pt x="229540" y="0"/>
                  </a:lnTo>
                  <a:cubicBezTo>
                    <a:pt x="239404" y="0"/>
                    <a:pt x="247331" y="7914"/>
                    <a:pt x="247331" y="17669"/>
                  </a:cubicBezTo>
                  <a:lnTo>
                    <a:pt x="247331" y="25307"/>
                  </a:lnTo>
                  <a:lnTo>
                    <a:pt x="575785" y="25307"/>
                  </a:lnTo>
                  <a:cubicBezTo>
                    <a:pt x="592655" y="25307"/>
                    <a:pt x="606298" y="38927"/>
                    <a:pt x="606298" y="55676"/>
                  </a:cubicBezTo>
                  <a:cubicBezTo>
                    <a:pt x="606298" y="72425"/>
                    <a:pt x="592655" y="86045"/>
                    <a:pt x="575785" y="86045"/>
                  </a:cubicBezTo>
                  <a:lnTo>
                    <a:pt x="247331" y="86045"/>
                  </a:lnTo>
                  <a:lnTo>
                    <a:pt x="247331" y="93683"/>
                  </a:lnTo>
                  <a:cubicBezTo>
                    <a:pt x="247331" y="103438"/>
                    <a:pt x="239404" y="111352"/>
                    <a:pt x="229540" y="111352"/>
                  </a:cubicBezTo>
                  <a:lnTo>
                    <a:pt x="109055" y="111352"/>
                  </a:lnTo>
                  <a:cubicBezTo>
                    <a:pt x="99283" y="111352"/>
                    <a:pt x="91355" y="103438"/>
                    <a:pt x="91355" y="93683"/>
                  </a:cubicBezTo>
                  <a:lnTo>
                    <a:pt x="91355" y="86045"/>
                  </a:lnTo>
                  <a:lnTo>
                    <a:pt x="30421" y="86045"/>
                  </a:lnTo>
                  <a:cubicBezTo>
                    <a:pt x="13644" y="86045"/>
                    <a:pt x="0" y="72425"/>
                    <a:pt x="0" y="55676"/>
                  </a:cubicBezTo>
                  <a:cubicBezTo>
                    <a:pt x="0" y="38927"/>
                    <a:pt x="13644" y="25307"/>
                    <a:pt x="30421" y="25307"/>
                  </a:cubicBezTo>
                  <a:lnTo>
                    <a:pt x="91355" y="25307"/>
                  </a:lnTo>
                  <a:lnTo>
                    <a:pt x="91355" y="17669"/>
                  </a:lnTo>
                  <a:cubicBezTo>
                    <a:pt x="91355" y="7914"/>
                    <a:pt x="99283" y="0"/>
                    <a:pt x="109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38" name="组合 37"/>
          <p:cNvGrpSpPr/>
          <p:nvPr/>
        </p:nvGrpSpPr>
        <p:grpSpPr>
          <a:xfrm>
            <a:off x="788743" y="2893021"/>
            <a:ext cx="490538" cy="490538"/>
            <a:chOff x="1121996" y="1976559"/>
            <a:chExt cx="1589454" cy="1589454"/>
          </a:xfrm>
        </p:grpSpPr>
        <p:sp>
          <p:nvSpPr>
            <p:cNvPr id="39" name="椭圆 38"/>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40" name="椭圆 10"/>
            <p:cNvSpPr/>
            <p:nvPr/>
          </p:nvSpPr>
          <p:spPr>
            <a:xfrm>
              <a:off x="1477108" y="2355849"/>
              <a:ext cx="879230" cy="830872"/>
            </a:xfrm>
            <a:custGeom>
              <a:avLst/>
              <a:gdLst>
                <a:gd name="connsiteX0" fmla="*/ 60731 w 601262"/>
                <a:gd name="connsiteY0" fmla="*/ 323331 h 568193"/>
                <a:gd name="connsiteX1" fmla="*/ 60731 w 601262"/>
                <a:gd name="connsiteY1" fmla="*/ 378099 h 568193"/>
                <a:gd name="connsiteX2" fmla="*/ 55619 w 601262"/>
                <a:gd name="connsiteY2" fmla="*/ 441458 h 568193"/>
                <a:gd name="connsiteX3" fmla="*/ 34904 w 601262"/>
                <a:gd name="connsiteY3" fmla="*/ 406020 h 568193"/>
                <a:gd name="connsiteX4" fmla="*/ 34904 w 601262"/>
                <a:gd name="connsiteY4" fmla="*/ 355816 h 568193"/>
                <a:gd name="connsiteX5" fmla="*/ 59924 w 601262"/>
                <a:gd name="connsiteY5" fmla="*/ 327895 h 568193"/>
                <a:gd name="connsiteX6" fmla="*/ 296871 w 601262"/>
                <a:gd name="connsiteY6" fmla="*/ 317968 h 568193"/>
                <a:gd name="connsiteX7" fmla="*/ 436676 w 601262"/>
                <a:gd name="connsiteY7" fmla="*/ 317968 h 568193"/>
                <a:gd name="connsiteX8" fmla="*/ 447430 w 601262"/>
                <a:gd name="connsiteY8" fmla="*/ 328969 h 568193"/>
                <a:gd name="connsiteX9" fmla="*/ 436676 w 601262"/>
                <a:gd name="connsiteY9" fmla="*/ 339702 h 568193"/>
                <a:gd name="connsiteX10" fmla="*/ 296871 w 601262"/>
                <a:gd name="connsiteY10" fmla="*/ 339702 h 568193"/>
                <a:gd name="connsiteX11" fmla="*/ 286117 w 601262"/>
                <a:gd name="connsiteY11" fmla="*/ 328969 h 568193"/>
                <a:gd name="connsiteX12" fmla="*/ 296871 w 601262"/>
                <a:gd name="connsiteY12" fmla="*/ 317968 h 568193"/>
                <a:gd name="connsiteX13" fmla="*/ 296872 w 601262"/>
                <a:gd name="connsiteY13" fmla="*/ 268784 h 568193"/>
                <a:gd name="connsiteX14" fmla="*/ 535622 w 601262"/>
                <a:gd name="connsiteY14" fmla="*/ 268784 h 568193"/>
                <a:gd name="connsiteX15" fmla="*/ 546645 w 601262"/>
                <a:gd name="connsiteY15" fmla="*/ 279545 h 568193"/>
                <a:gd name="connsiteX16" fmla="*/ 535622 w 601262"/>
                <a:gd name="connsiteY16" fmla="*/ 290306 h 568193"/>
                <a:gd name="connsiteX17" fmla="*/ 296872 w 601262"/>
                <a:gd name="connsiteY17" fmla="*/ 290306 h 568193"/>
                <a:gd name="connsiteX18" fmla="*/ 286117 w 601262"/>
                <a:gd name="connsiteY18" fmla="*/ 279545 h 568193"/>
                <a:gd name="connsiteX19" fmla="*/ 296872 w 601262"/>
                <a:gd name="connsiteY19" fmla="*/ 268784 h 568193"/>
                <a:gd name="connsiteX20" fmla="*/ 296872 w 601262"/>
                <a:gd name="connsiteY20" fmla="*/ 219388 h 568193"/>
                <a:gd name="connsiteX21" fmla="*/ 535622 w 601262"/>
                <a:gd name="connsiteY21" fmla="*/ 219388 h 568193"/>
                <a:gd name="connsiteX22" fmla="*/ 546645 w 601262"/>
                <a:gd name="connsiteY22" fmla="*/ 230389 h 568193"/>
                <a:gd name="connsiteX23" fmla="*/ 535622 w 601262"/>
                <a:gd name="connsiteY23" fmla="*/ 241122 h 568193"/>
                <a:gd name="connsiteX24" fmla="*/ 296872 w 601262"/>
                <a:gd name="connsiteY24" fmla="*/ 241122 h 568193"/>
                <a:gd name="connsiteX25" fmla="*/ 286117 w 601262"/>
                <a:gd name="connsiteY25" fmla="*/ 230389 h 568193"/>
                <a:gd name="connsiteX26" fmla="*/ 296872 w 601262"/>
                <a:gd name="connsiteY26" fmla="*/ 219388 h 568193"/>
                <a:gd name="connsiteX27" fmla="*/ 135266 w 601262"/>
                <a:gd name="connsiteY27" fmla="*/ 124619 h 568193"/>
                <a:gd name="connsiteX28" fmla="*/ 140375 w 601262"/>
                <a:gd name="connsiteY28" fmla="*/ 135091 h 568193"/>
                <a:gd name="connsiteX29" fmla="*/ 125854 w 601262"/>
                <a:gd name="connsiteY29" fmla="*/ 248669 h 568193"/>
                <a:gd name="connsiteX30" fmla="*/ 143333 w 601262"/>
                <a:gd name="connsiteY30" fmla="*/ 278742 h 568193"/>
                <a:gd name="connsiteX31" fmla="*/ 160542 w 601262"/>
                <a:gd name="connsiteY31" fmla="*/ 248669 h 568193"/>
                <a:gd name="connsiteX32" fmla="*/ 146022 w 601262"/>
                <a:gd name="connsiteY32" fmla="*/ 135091 h 568193"/>
                <a:gd name="connsiteX33" fmla="*/ 151131 w 601262"/>
                <a:gd name="connsiteY33" fmla="*/ 124888 h 568193"/>
                <a:gd name="connsiteX34" fmla="*/ 233684 w 601262"/>
                <a:gd name="connsiteY34" fmla="*/ 141804 h 568193"/>
                <a:gd name="connsiteX35" fmla="*/ 334253 w 601262"/>
                <a:gd name="connsiteY35" fmla="*/ 141804 h 568193"/>
                <a:gd name="connsiteX36" fmla="*/ 355765 w 601262"/>
                <a:gd name="connsiteY36" fmla="*/ 163553 h 568193"/>
                <a:gd name="connsiteX37" fmla="*/ 334253 w 601262"/>
                <a:gd name="connsiteY37" fmla="*/ 185033 h 568193"/>
                <a:gd name="connsiteX38" fmla="*/ 229919 w 601262"/>
                <a:gd name="connsiteY38" fmla="*/ 185033 h 568193"/>
                <a:gd name="connsiteX39" fmla="*/ 222659 w 601262"/>
                <a:gd name="connsiteY39" fmla="*/ 183691 h 568193"/>
                <a:gd name="connsiteX40" fmla="*/ 203836 w 601262"/>
                <a:gd name="connsiteY40" fmla="*/ 178052 h 568193"/>
                <a:gd name="connsiteX41" fmla="*/ 203836 w 601262"/>
                <a:gd name="connsiteY41" fmla="*/ 325731 h 568193"/>
                <a:gd name="connsiteX42" fmla="*/ 221045 w 601262"/>
                <a:gd name="connsiteY42" fmla="*/ 540268 h 568193"/>
                <a:gd name="connsiteX43" fmla="*/ 197382 w 601262"/>
                <a:gd name="connsiteY43" fmla="*/ 568193 h 568193"/>
                <a:gd name="connsiteX44" fmla="*/ 195231 w 601262"/>
                <a:gd name="connsiteY44" fmla="*/ 568193 h 568193"/>
                <a:gd name="connsiteX45" fmla="*/ 169416 w 601262"/>
                <a:gd name="connsiteY45" fmla="*/ 544296 h 568193"/>
                <a:gd name="connsiteX46" fmla="*/ 153820 w 601262"/>
                <a:gd name="connsiteY46" fmla="*/ 350702 h 568193"/>
                <a:gd name="connsiteX47" fmla="*/ 143064 w 601262"/>
                <a:gd name="connsiteY47" fmla="*/ 352850 h 568193"/>
                <a:gd name="connsiteX48" fmla="*/ 132577 w 601262"/>
                <a:gd name="connsiteY48" fmla="*/ 350702 h 568193"/>
                <a:gd name="connsiteX49" fmla="*/ 116980 w 601262"/>
                <a:gd name="connsiteY49" fmla="*/ 544296 h 568193"/>
                <a:gd name="connsiteX50" fmla="*/ 91166 w 601262"/>
                <a:gd name="connsiteY50" fmla="*/ 568193 h 568193"/>
                <a:gd name="connsiteX51" fmla="*/ 89015 w 601262"/>
                <a:gd name="connsiteY51" fmla="*/ 568193 h 568193"/>
                <a:gd name="connsiteX52" fmla="*/ 65082 w 601262"/>
                <a:gd name="connsiteY52" fmla="*/ 540268 h 568193"/>
                <a:gd name="connsiteX53" fmla="*/ 82561 w 601262"/>
                <a:gd name="connsiteY53" fmla="*/ 325731 h 568193"/>
                <a:gd name="connsiteX54" fmla="*/ 82561 w 601262"/>
                <a:gd name="connsiteY54" fmla="*/ 178052 h 568193"/>
                <a:gd name="connsiteX55" fmla="*/ 75032 w 601262"/>
                <a:gd name="connsiteY55" fmla="*/ 180200 h 568193"/>
                <a:gd name="connsiteX56" fmla="*/ 43032 w 601262"/>
                <a:gd name="connsiteY56" fmla="*/ 324120 h 568193"/>
                <a:gd name="connsiteX57" fmla="*/ 21789 w 601262"/>
                <a:gd name="connsiteY57" fmla="*/ 341036 h 568193"/>
                <a:gd name="connsiteX58" fmla="*/ 16949 w 601262"/>
                <a:gd name="connsiteY58" fmla="*/ 340499 h 568193"/>
                <a:gd name="connsiteX59" fmla="*/ 546 w 601262"/>
                <a:gd name="connsiteY59" fmla="*/ 314722 h 568193"/>
                <a:gd name="connsiteX60" fmla="*/ 35234 w 601262"/>
                <a:gd name="connsiteY60" fmla="*/ 158720 h 568193"/>
                <a:gd name="connsiteX61" fmla="*/ 36310 w 601262"/>
                <a:gd name="connsiteY61" fmla="*/ 156571 h 568193"/>
                <a:gd name="connsiteX62" fmla="*/ 37923 w 601262"/>
                <a:gd name="connsiteY62" fmla="*/ 152544 h 568193"/>
                <a:gd name="connsiteX63" fmla="*/ 40343 w 601262"/>
                <a:gd name="connsiteY63" fmla="*/ 149322 h 568193"/>
                <a:gd name="connsiteX64" fmla="*/ 43301 w 601262"/>
                <a:gd name="connsiteY64" fmla="*/ 146637 h 568193"/>
                <a:gd name="connsiteX65" fmla="*/ 47066 w 601262"/>
                <a:gd name="connsiteY65" fmla="*/ 144220 h 568193"/>
                <a:gd name="connsiteX66" fmla="*/ 48948 w 601262"/>
                <a:gd name="connsiteY66" fmla="*/ 143146 h 568193"/>
                <a:gd name="connsiteX67" fmla="*/ 135266 w 601262"/>
                <a:gd name="connsiteY67" fmla="*/ 124619 h 568193"/>
                <a:gd name="connsiteX68" fmla="*/ 212154 w 601262"/>
                <a:gd name="connsiteY68" fmla="*/ 76281 h 568193"/>
                <a:gd name="connsiteX69" fmla="*/ 560657 w 601262"/>
                <a:gd name="connsiteY69" fmla="*/ 76281 h 568193"/>
                <a:gd name="connsiteX70" fmla="*/ 601262 w 601262"/>
                <a:gd name="connsiteY70" fmla="*/ 116824 h 568193"/>
                <a:gd name="connsiteX71" fmla="*/ 601262 w 601262"/>
                <a:gd name="connsiteY71" fmla="*/ 405995 h 568193"/>
                <a:gd name="connsiteX72" fmla="*/ 560657 w 601262"/>
                <a:gd name="connsiteY72" fmla="*/ 446538 h 568193"/>
                <a:gd name="connsiteX73" fmla="*/ 230977 w 601262"/>
                <a:gd name="connsiteY73" fmla="*/ 446538 h 568193"/>
                <a:gd name="connsiteX74" fmla="*/ 229095 w 601262"/>
                <a:gd name="connsiteY74" fmla="*/ 420762 h 568193"/>
                <a:gd name="connsiteX75" fmla="*/ 560657 w 601262"/>
                <a:gd name="connsiteY75" fmla="*/ 420762 h 568193"/>
                <a:gd name="connsiteX76" fmla="*/ 575178 w 601262"/>
                <a:gd name="connsiteY76" fmla="*/ 405995 h 568193"/>
                <a:gd name="connsiteX77" fmla="*/ 575178 w 601262"/>
                <a:gd name="connsiteY77" fmla="*/ 116824 h 568193"/>
                <a:gd name="connsiteX78" fmla="*/ 560657 w 601262"/>
                <a:gd name="connsiteY78" fmla="*/ 102325 h 568193"/>
                <a:gd name="connsiteX79" fmla="*/ 200591 w 601262"/>
                <a:gd name="connsiteY79" fmla="*/ 102325 h 568193"/>
                <a:gd name="connsiteX80" fmla="*/ 212154 w 601262"/>
                <a:gd name="connsiteY80" fmla="*/ 76281 h 568193"/>
                <a:gd name="connsiteX81" fmla="*/ 74476 w 601262"/>
                <a:gd name="connsiteY81" fmla="*/ 76281 h 568193"/>
                <a:gd name="connsiteX82" fmla="*/ 85782 w 601262"/>
                <a:gd name="connsiteY82" fmla="*/ 102331 h 568193"/>
                <a:gd name="connsiteX83" fmla="*/ 75553 w 601262"/>
                <a:gd name="connsiteY83" fmla="*/ 102331 h 568193"/>
                <a:gd name="connsiteX84" fmla="*/ 60747 w 601262"/>
                <a:gd name="connsiteY84" fmla="*/ 116833 h 568193"/>
                <a:gd name="connsiteX85" fmla="*/ 60747 w 601262"/>
                <a:gd name="connsiteY85" fmla="*/ 121130 h 568193"/>
                <a:gd name="connsiteX86" fmla="*/ 42980 w 601262"/>
                <a:gd name="connsiteY86" fmla="*/ 126770 h 568193"/>
                <a:gd name="connsiteX87" fmla="*/ 38404 w 601262"/>
                <a:gd name="connsiteY87" fmla="*/ 129187 h 568193"/>
                <a:gd name="connsiteX88" fmla="*/ 34904 w 601262"/>
                <a:gd name="connsiteY88" fmla="*/ 131604 h 568193"/>
                <a:gd name="connsiteX89" fmla="*/ 34904 w 601262"/>
                <a:gd name="connsiteY89" fmla="*/ 116833 h 568193"/>
                <a:gd name="connsiteX90" fmla="*/ 74476 w 601262"/>
                <a:gd name="connsiteY90" fmla="*/ 76281 h 568193"/>
                <a:gd name="connsiteX91" fmla="*/ 143293 w 601262"/>
                <a:gd name="connsiteY91" fmla="*/ 0 h 568193"/>
                <a:gd name="connsiteX92" fmla="*/ 198123 w 601262"/>
                <a:gd name="connsiteY92" fmla="*/ 60016 h 568193"/>
                <a:gd name="connsiteX93" fmla="*/ 143293 w 601262"/>
                <a:gd name="connsiteY93" fmla="*/ 120032 h 568193"/>
                <a:gd name="connsiteX94" fmla="*/ 88463 w 601262"/>
                <a:gd name="connsiteY94" fmla="*/ 60016 h 568193"/>
                <a:gd name="connsiteX95" fmla="*/ 143293 w 601262"/>
                <a:gd name="connsiteY95" fmla="*/ 0 h 5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1262" h="568193">
                  <a:moveTo>
                    <a:pt x="60731" y="323331"/>
                  </a:moveTo>
                  <a:lnTo>
                    <a:pt x="60731" y="378099"/>
                  </a:lnTo>
                  <a:lnTo>
                    <a:pt x="55619" y="441458"/>
                  </a:lnTo>
                  <a:cubicBezTo>
                    <a:pt x="43244" y="434478"/>
                    <a:pt x="34904" y="421323"/>
                    <a:pt x="34904" y="406020"/>
                  </a:cubicBezTo>
                  <a:lnTo>
                    <a:pt x="34904" y="355816"/>
                  </a:lnTo>
                  <a:cubicBezTo>
                    <a:pt x="47010" y="351252"/>
                    <a:pt x="56965" y="341050"/>
                    <a:pt x="59924" y="327895"/>
                  </a:cubicBezTo>
                  <a:close/>
                  <a:moveTo>
                    <a:pt x="296871" y="317968"/>
                  </a:moveTo>
                  <a:lnTo>
                    <a:pt x="436676" y="317968"/>
                  </a:lnTo>
                  <a:cubicBezTo>
                    <a:pt x="442591" y="317968"/>
                    <a:pt x="447430" y="322798"/>
                    <a:pt x="447430" y="328969"/>
                  </a:cubicBezTo>
                  <a:cubicBezTo>
                    <a:pt x="447430" y="334872"/>
                    <a:pt x="442591" y="339702"/>
                    <a:pt x="436676" y="339702"/>
                  </a:cubicBezTo>
                  <a:lnTo>
                    <a:pt x="296871" y="339702"/>
                  </a:lnTo>
                  <a:cubicBezTo>
                    <a:pt x="290956" y="339702"/>
                    <a:pt x="286117" y="334872"/>
                    <a:pt x="286117" y="328969"/>
                  </a:cubicBezTo>
                  <a:cubicBezTo>
                    <a:pt x="286117" y="322798"/>
                    <a:pt x="290956" y="317968"/>
                    <a:pt x="296871" y="317968"/>
                  </a:cubicBezTo>
                  <a:close/>
                  <a:moveTo>
                    <a:pt x="296872" y="268784"/>
                  </a:moveTo>
                  <a:lnTo>
                    <a:pt x="535622" y="268784"/>
                  </a:lnTo>
                  <a:cubicBezTo>
                    <a:pt x="541805" y="268784"/>
                    <a:pt x="546645" y="273627"/>
                    <a:pt x="546645" y="279545"/>
                  </a:cubicBezTo>
                  <a:cubicBezTo>
                    <a:pt x="546645" y="285464"/>
                    <a:pt x="541805" y="290306"/>
                    <a:pt x="535622" y="290306"/>
                  </a:cubicBezTo>
                  <a:lnTo>
                    <a:pt x="296872" y="290306"/>
                  </a:lnTo>
                  <a:cubicBezTo>
                    <a:pt x="290957" y="290306"/>
                    <a:pt x="286117" y="285464"/>
                    <a:pt x="286117" y="279545"/>
                  </a:cubicBezTo>
                  <a:cubicBezTo>
                    <a:pt x="286117" y="273627"/>
                    <a:pt x="290957" y="268784"/>
                    <a:pt x="296872" y="268784"/>
                  </a:cubicBezTo>
                  <a:close/>
                  <a:moveTo>
                    <a:pt x="296872" y="219388"/>
                  </a:moveTo>
                  <a:lnTo>
                    <a:pt x="535622" y="219388"/>
                  </a:lnTo>
                  <a:cubicBezTo>
                    <a:pt x="541805" y="219388"/>
                    <a:pt x="546645" y="224218"/>
                    <a:pt x="546645" y="230389"/>
                  </a:cubicBezTo>
                  <a:cubicBezTo>
                    <a:pt x="546645" y="236292"/>
                    <a:pt x="541805" y="241122"/>
                    <a:pt x="535622" y="241122"/>
                  </a:cubicBezTo>
                  <a:lnTo>
                    <a:pt x="296872" y="241122"/>
                  </a:lnTo>
                  <a:cubicBezTo>
                    <a:pt x="290957" y="241122"/>
                    <a:pt x="286117" y="236292"/>
                    <a:pt x="286117" y="230389"/>
                  </a:cubicBezTo>
                  <a:cubicBezTo>
                    <a:pt x="286117" y="224218"/>
                    <a:pt x="290957" y="219388"/>
                    <a:pt x="296872" y="219388"/>
                  </a:cubicBezTo>
                  <a:close/>
                  <a:moveTo>
                    <a:pt x="135266" y="124619"/>
                  </a:moveTo>
                  <a:lnTo>
                    <a:pt x="140375" y="135091"/>
                  </a:lnTo>
                  <a:lnTo>
                    <a:pt x="125854" y="248669"/>
                  </a:lnTo>
                  <a:lnTo>
                    <a:pt x="143333" y="278742"/>
                  </a:lnTo>
                  <a:lnTo>
                    <a:pt x="160542" y="248669"/>
                  </a:lnTo>
                  <a:lnTo>
                    <a:pt x="146022" y="135091"/>
                  </a:lnTo>
                  <a:lnTo>
                    <a:pt x="151131" y="124888"/>
                  </a:lnTo>
                  <a:cubicBezTo>
                    <a:pt x="185281" y="126499"/>
                    <a:pt x="222121" y="137776"/>
                    <a:pt x="233684" y="141804"/>
                  </a:cubicBezTo>
                  <a:lnTo>
                    <a:pt x="334253" y="141804"/>
                  </a:lnTo>
                  <a:cubicBezTo>
                    <a:pt x="346085" y="141804"/>
                    <a:pt x="355765" y="151470"/>
                    <a:pt x="355765" y="163553"/>
                  </a:cubicBezTo>
                  <a:cubicBezTo>
                    <a:pt x="355765" y="175367"/>
                    <a:pt x="346085" y="185033"/>
                    <a:pt x="334253" y="185033"/>
                  </a:cubicBezTo>
                  <a:lnTo>
                    <a:pt x="229919" y="185033"/>
                  </a:lnTo>
                  <a:cubicBezTo>
                    <a:pt x="227499" y="185033"/>
                    <a:pt x="225079" y="184765"/>
                    <a:pt x="222659" y="183691"/>
                  </a:cubicBezTo>
                  <a:cubicBezTo>
                    <a:pt x="222390" y="183691"/>
                    <a:pt x="214861" y="181006"/>
                    <a:pt x="203836" y="178052"/>
                  </a:cubicBezTo>
                  <a:lnTo>
                    <a:pt x="203836" y="325731"/>
                  </a:lnTo>
                  <a:lnTo>
                    <a:pt x="221045" y="540268"/>
                  </a:lnTo>
                  <a:cubicBezTo>
                    <a:pt x="222390" y="554499"/>
                    <a:pt x="211634" y="567119"/>
                    <a:pt x="197382" y="568193"/>
                  </a:cubicBezTo>
                  <a:cubicBezTo>
                    <a:pt x="196575" y="568193"/>
                    <a:pt x="195769" y="568193"/>
                    <a:pt x="195231" y="568193"/>
                  </a:cubicBezTo>
                  <a:cubicBezTo>
                    <a:pt x="181786" y="568193"/>
                    <a:pt x="170492" y="557990"/>
                    <a:pt x="169416" y="544296"/>
                  </a:cubicBezTo>
                  <a:lnTo>
                    <a:pt x="153820" y="350702"/>
                  </a:lnTo>
                  <a:cubicBezTo>
                    <a:pt x="150593" y="352045"/>
                    <a:pt x="146828" y="352850"/>
                    <a:pt x="143064" y="352850"/>
                  </a:cubicBezTo>
                  <a:cubicBezTo>
                    <a:pt x="139568" y="352850"/>
                    <a:pt x="135804" y="352045"/>
                    <a:pt x="132577" y="350702"/>
                  </a:cubicBezTo>
                  <a:lnTo>
                    <a:pt x="116980" y="544296"/>
                  </a:lnTo>
                  <a:cubicBezTo>
                    <a:pt x="115905" y="557990"/>
                    <a:pt x="104611" y="568193"/>
                    <a:pt x="91166" y="568193"/>
                  </a:cubicBezTo>
                  <a:cubicBezTo>
                    <a:pt x="90359" y="568193"/>
                    <a:pt x="89821" y="568193"/>
                    <a:pt x="89015" y="568193"/>
                  </a:cubicBezTo>
                  <a:cubicBezTo>
                    <a:pt x="74763" y="567119"/>
                    <a:pt x="64007" y="554499"/>
                    <a:pt x="65082" y="540268"/>
                  </a:cubicBezTo>
                  <a:lnTo>
                    <a:pt x="82561" y="325731"/>
                  </a:lnTo>
                  <a:lnTo>
                    <a:pt x="82561" y="178052"/>
                  </a:lnTo>
                  <a:cubicBezTo>
                    <a:pt x="79603" y="178589"/>
                    <a:pt x="77183" y="179395"/>
                    <a:pt x="75032" y="180200"/>
                  </a:cubicBezTo>
                  <a:lnTo>
                    <a:pt x="43032" y="324120"/>
                  </a:lnTo>
                  <a:cubicBezTo>
                    <a:pt x="40612" y="334055"/>
                    <a:pt x="31739" y="341036"/>
                    <a:pt x="21789" y="341036"/>
                  </a:cubicBezTo>
                  <a:cubicBezTo>
                    <a:pt x="20176" y="341036"/>
                    <a:pt x="18562" y="340767"/>
                    <a:pt x="16949" y="340499"/>
                  </a:cubicBezTo>
                  <a:cubicBezTo>
                    <a:pt x="5386" y="337814"/>
                    <a:pt x="-2143" y="326268"/>
                    <a:pt x="546" y="314722"/>
                  </a:cubicBezTo>
                  <a:lnTo>
                    <a:pt x="35234" y="158720"/>
                  </a:lnTo>
                  <a:cubicBezTo>
                    <a:pt x="35503" y="157914"/>
                    <a:pt x="36041" y="157377"/>
                    <a:pt x="36310" y="156571"/>
                  </a:cubicBezTo>
                  <a:cubicBezTo>
                    <a:pt x="36579" y="155229"/>
                    <a:pt x="37386" y="153886"/>
                    <a:pt x="37923" y="152544"/>
                  </a:cubicBezTo>
                  <a:cubicBezTo>
                    <a:pt x="38730" y="151470"/>
                    <a:pt x="39537" y="150396"/>
                    <a:pt x="40343" y="149322"/>
                  </a:cubicBezTo>
                  <a:cubicBezTo>
                    <a:pt x="41419" y="148248"/>
                    <a:pt x="42226" y="147442"/>
                    <a:pt x="43301" y="146637"/>
                  </a:cubicBezTo>
                  <a:cubicBezTo>
                    <a:pt x="44377" y="145563"/>
                    <a:pt x="45721" y="144757"/>
                    <a:pt x="47066" y="144220"/>
                  </a:cubicBezTo>
                  <a:cubicBezTo>
                    <a:pt x="47873" y="143952"/>
                    <a:pt x="48410" y="143415"/>
                    <a:pt x="48948" y="143146"/>
                  </a:cubicBezTo>
                  <a:cubicBezTo>
                    <a:pt x="51100" y="142341"/>
                    <a:pt x="94930" y="126499"/>
                    <a:pt x="135266" y="124619"/>
                  </a:cubicBezTo>
                  <a:close/>
                  <a:moveTo>
                    <a:pt x="212154" y="76281"/>
                  </a:moveTo>
                  <a:lnTo>
                    <a:pt x="560657" y="76281"/>
                  </a:lnTo>
                  <a:cubicBezTo>
                    <a:pt x="582976" y="76281"/>
                    <a:pt x="601262" y="94270"/>
                    <a:pt x="601262" y="116824"/>
                  </a:cubicBezTo>
                  <a:lnTo>
                    <a:pt x="601262" y="405995"/>
                  </a:lnTo>
                  <a:cubicBezTo>
                    <a:pt x="601262" y="428549"/>
                    <a:pt x="582976" y="446538"/>
                    <a:pt x="560657" y="446538"/>
                  </a:cubicBezTo>
                  <a:lnTo>
                    <a:pt x="230977" y="446538"/>
                  </a:lnTo>
                  <a:lnTo>
                    <a:pt x="229095" y="420762"/>
                  </a:lnTo>
                  <a:lnTo>
                    <a:pt x="560657" y="420762"/>
                  </a:lnTo>
                  <a:cubicBezTo>
                    <a:pt x="568724" y="420762"/>
                    <a:pt x="575178" y="414050"/>
                    <a:pt x="575178" y="405995"/>
                  </a:cubicBezTo>
                  <a:lnTo>
                    <a:pt x="575178" y="116824"/>
                  </a:lnTo>
                  <a:cubicBezTo>
                    <a:pt x="575178" y="108769"/>
                    <a:pt x="568724" y="102325"/>
                    <a:pt x="560657" y="102325"/>
                  </a:cubicBezTo>
                  <a:lnTo>
                    <a:pt x="200591" y="102325"/>
                  </a:lnTo>
                  <a:cubicBezTo>
                    <a:pt x="205700" y="94270"/>
                    <a:pt x="209734" y="85410"/>
                    <a:pt x="212154" y="76281"/>
                  </a:cubicBezTo>
                  <a:close/>
                  <a:moveTo>
                    <a:pt x="74476" y="76281"/>
                  </a:moveTo>
                  <a:cubicBezTo>
                    <a:pt x="76899" y="85412"/>
                    <a:pt x="80667" y="94274"/>
                    <a:pt x="85782" y="102331"/>
                  </a:cubicBezTo>
                  <a:lnTo>
                    <a:pt x="75553" y="102331"/>
                  </a:lnTo>
                  <a:cubicBezTo>
                    <a:pt x="67477" y="102331"/>
                    <a:pt x="60747" y="108776"/>
                    <a:pt x="60747" y="116833"/>
                  </a:cubicBezTo>
                  <a:lnTo>
                    <a:pt x="60747" y="121130"/>
                  </a:lnTo>
                  <a:cubicBezTo>
                    <a:pt x="50517" y="124084"/>
                    <a:pt x="43787" y="126502"/>
                    <a:pt x="42980" y="126770"/>
                  </a:cubicBezTo>
                  <a:cubicBezTo>
                    <a:pt x="41096" y="127576"/>
                    <a:pt x="39480" y="128381"/>
                    <a:pt x="38404" y="129187"/>
                  </a:cubicBezTo>
                  <a:cubicBezTo>
                    <a:pt x="37058" y="129993"/>
                    <a:pt x="35981" y="130798"/>
                    <a:pt x="34904" y="131604"/>
                  </a:cubicBezTo>
                  <a:lnTo>
                    <a:pt x="34904" y="116833"/>
                  </a:lnTo>
                  <a:cubicBezTo>
                    <a:pt x="34904" y="94811"/>
                    <a:pt x="52402" y="76818"/>
                    <a:pt x="74476" y="76281"/>
                  </a:cubicBezTo>
                  <a:close/>
                  <a:moveTo>
                    <a:pt x="143293" y="0"/>
                  </a:moveTo>
                  <a:cubicBezTo>
                    <a:pt x="173575" y="0"/>
                    <a:pt x="198123" y="26870"/>
                    <a:pt x="198123" y="60016"/>
                  </a:cubicBezTo>
                  <a:cubicBezTo>
                    <a:pt x="198123" y="93162"/>
                    <a:pt x="173575" y="120032"/>
                    <a:pt x="143293" y="120032"/>
                  </a:cubicBezTo>
                  <a:cubicBezTo>
                    <a:pt x="113011" y="120032"/>
                    <a:pt x="88463" y="93162"/>
                    <a:pt x="88463" y="60016"/>
                  </a:cubicBezTo>
                  <a:cubicBezTo>
                    <a:pt x="88463" y="26870"/>
                    <a:pt x="113011" y="0"/>
                    <a:pt x="1432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41" name="组合 40"/>
          <p:cNvGrpSpPr/>
          <p:nvPr/>
        </p:nvGrpSpPr>
        <p:grpSpPr>
          <a:xfrm>
            <a:off x="788743" y="3838575"/>
            <a:ext cx="490538" cy="490538"/>
            <a:chOff x="1121996" y="1976559"/>
            <a:chExt cx="1589454" cy="1589454"/>
          </a:xfrm>
        </p:grpSpPr>
        <p:sp>
          <p:nvSpPr>
            <p:cNvPr id="42" name="椭圆 41"/>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43" name="椭圆 13"/>
            <p:cNvSpPr/>
            <p:nvPr/>
          </p:nvSpPr>
          <p:spPr>
            <a:xfrm>
              <a:off x="1477108" y="2347977"/>
              <a:ext cx="879230" cy="846617"/>
            </a:xfrm>
            <a:custGeom>
              <a:avLst/>
              <a:gdLst>
                <a:gd name="connsiteX0" fmla="*/ 351185 w 606862"/>
                <a:gd name="connsiteY0" fmla="*/ 410338 h 584352"/>
                <a:gd name="connsiteX1" fmla="*/ 518180 w 606862"/>
                <a:gd name="connsiteY1" fmla="*/ 410338 h 584352"/>
                <a:gd name="connsiteX2" fmla="*/ 531216 w 606862"/>
                <a:gd name="connsiteY2" fmla="*/ 423358 h 584352"/>
                <a:gd name="connsiteX3" fmla="*/ 518180 w 606862"/>
                <a:gd name="connsiteY3" fmla="*/ 436377 h 584352"/>
                <a:gd name="connsiteX4" fmla="*/ 351185 w 606862"/>
                <a:gd name="connsiteY4" fmla="*/ 436377 h 584352"/>
                <a:gd name="connsiteX5" fmla="*/ 338149 w 606862"/>
                <a:gd name="connsiteY5" fmla="*/ 423358 h 584352"/>
                <a:gd name="connsiteX6" fmla="*/ 351185 w 606862"/>
                <a:gd name="connsiteY6" fmla="*/ 410338 h 584352"/>
                <a:gd name="connsiteX7" fmla="*/ 311358 w 606862"/>
                <a:gd name="connsiteY7" fmla="*/ 363253 h 584352"/>
                <a:gd name="connsiteX8" fmla="*/ 320698 w 606862"/>
                <a:gd name="connsiteY8" fmla="*/ 366603 h 584352"/>
                <a:gd name="connsiteX9" fmla="*/ 321610 w 606862"/>
                <a:gd name="connsiteY9" fmla="*/ 384948 h 584352"/>
                <a:gd name="connsiteX10" fmla="*/ 249890 w 606862"/>
                <a:gd name="connsiteY10" fmla="*/ 463273 h 584352"/>
                <a:gd name="connsiteX11" fmla="*/ 240371 w 606862"/>
                <a:gd name="connsiteY11" fmla="*/ 467567 h 584352"/>
                <a:gd name="connsiteX12" fmla="*/ 230852 w 606862"/>
                <a:gd name="connsiteY12" fmla="*/ 463404 h 584352"/>
                <a:gd name="connsiteX13" fmla="*/ 201903 w 606862"/>
                <a:gd name="connsiteY13" fmla="*/ 432828 h 584352"/>
                <a:gd name="connsiteX14" fmla="*/ 202425 w 606862"/>
                <a:gd name="connsiteY14" fmla="*/ 414353 h 584352"/>
                <a:gd name="connsiteX15" fmla="*/ 220811 w 606862"/>
                <a:gd name="connsiteY15" fmla="*/ 414873 h 584352"/>
                <a:gd name="connsiteX16" fmla="*/ 240110 w 606862"/>
                <a:gd name="connsiteY16" fmla="*/ 435430 h 584352"/>
                <a:gd name="connsiteX17" fmla="*/ 302311 w 606862"/>
                <a:gd name="connsiteY17" fmla="*/ 367514 h 584352"/>
                <a:gd name="connsiteX18" fmla="*/ 311358 w 606862"/>
                <a:gd name="connsiteY18" fmla="*/ 363253 h 584352"/>
                <a:gd name="connsiteX19" fmla="*/ 26073 w 606862"/>
                <a:gd name="connsiteY19" fmla="*/ 297839 h 584352"/>
                <a:gd name="connsiteX20" fmla="*/ 26073 w 606862"/>
                <a:gd name="connsiteY20" fmla="*/ 505466 h 584352"/>
                <a:gd name="connsiteX21" fmla="*/ 79003 w 606862"/>
                <a:gd name="connsiteY21" fmla="*/ 558317 h 584352"/>
                <a:gd name="connsiteX22" fmla="*/ 132062 w 606862"/>
                <a:gd name="connsiteY22" fmla="*/ 505466 h 584352"/>
                <a:gd name="connsiteX23" fmla="*/ 132062 w 606862"/>
                <a:gd name="connsiteY23" fmla="*/ 297839 h 584352"/>
                <a:gd name="connsiteX24" fmla="*/ 351185 w 606862"/>
                <a:gd name="connsiteY24" fmla="*/ 267372 h 584352"/>
                <a:gd name="connsiteX25" fmla="*/ 518180 w 606862"/>
                <a:gd name="connsiteY25" fmla="*/ 267372 h 584352"/>
                <a:gd name="connsiteX26" fmla="*/ 531216 w 606862"/>
                <a:gd name="connsiteY26" fmla="*/ 280391 h 584352"/>
                <a:gd name="connsiteX27" fmla="*/ 518180 w 606862"/>
                <a:gd name="connsiteY27" fmla="*/ 293411 h 584352"/>
                <a:gd name="connsiteX28" fmla="*/ 351185 w 606862"/>
                <a:gd name="connsiteY28" fmla="*/ 293411 h 584352"/>
                <a:gd name="connsiteX29" fmla="*/ 338149 w 606862"/>
                <a:gd name="connsiteY29" fmla="*/ 280391 h 584352"/>
                <a:gd name="connsiteX30" fmla="*/ 351185 w 606862"/>
                <a:gd name="connsiteY30" fmla="*/ 267372 h 584352"/>
                <a:gd name="connsiteX31" fmla="*/ 311358 w 606862"/>
                <a:gd name="connsiteY31" fmla="*/ 213942 h 584352"/>
                <a:gd name="connsiteX32" fmla="*/ 320698 w 606862"/>
                <a:gd name="connsiteY32" fmla="*/ 217360 h 584352"/>
                <a:gd name="connsiteX33" fmla="*/ 321610 w 606862"/>
                <a:gd name="connsiteY33" fmla="*/ 235715 h 584352"/>
                <a:gd name="connsiteX34" fmla="*/ 249890 w 606862"/>
                <a:gd name="connsiteY34" fmla="*/ 314084 h 584352"/>
                <a:gd name="connsiteX35" fmla="*/ 240371 w 606862"/>
                <a:gd name="connsiteY35" fmla="*/ 318250 h 584352"/>
                <a:gd name="connsiteX36" fmla="*/ 230852 w 606862"/>
                <a:gd name="connsiteY36" fmla="*/ 314214 h 584352"/>
                <a:gd name="connsiteX37" fmla="*/ 201903 w 606862"/>
                <a:gd name="connsiteY37" fmla="*/ 283492 h 584352"/>
                <a:gd name="connsiteX38" fmla="*/ 202425 w 606862"/>
                <a:gd name="connsiteY38" fmla="*/ 265136 h 584352"/>
                <a:gd name="connsiteX39" fmla="*/ 220811 w 606862"/>
                <a:gd name="connsiteY39" fmla="*/ 265657 h 584352"/>
                <a:gd name="connsiteX40" fmla="*/ 240110 w 606862"/>
                <a:gd name="connsiteY40" fmla="*/ 286095 h 584352"/>
                <a:gd name="connsiteX41" fmla="*/ 302311 w 606862"/>
                <a:gd name="connsiteY41" fmla="*/ 218141 h 584352"/>
                <a:gd name="connsiteX42" fmla="*/ 311358 w 606862"/>
                <a:gd name="connsiteY42" fmla="*/ 213942 h 584352"/>
                <a:gd name="connsiteX43" fmla="*/ 351185 w 606862"/>
                <a:gd name="connsiteY43" fmla="*/ 124336 h 584352"/>
                <a:gd name="connsiteX44" fmla="*/ 518180 w 606862"/>
                <a:gd name="connsiteY44" fmla="*/ 124336 h 584352"/>
                <a:gd name="connsiteX45" fmla="*/ 531216 w 606862"/>
                <a:gd name="connsiteY45" fmla="*/ 137356 h 584352"/>
                <a:gd name="connsiteX46" fmla="*/ 518180 w 606862"/>
                <a:gd name="connsiteY46" fmla="*/ 150375 h 584352"/>
                <a:gd name="connsiteX47" fmla="*/ 351185 w 606862"/>
                <a:gd name="connsiteY47" fmla="*/ 150375 h 584352"/>
                <a:gd name="connsiteX48" fmla="*/ 338149 w 606862"/>
                <a:gd name="connsiteY48" fmla="*/ 137356 h 584352"/>
                <a:gd name="connsiteX49" fmla="*/ 351185 w 606862"/>
                <a:gd name="connsiteY49" fmla="*/ 124336 h 584352"/>
                <a:gd name="connsiteX50" fmla="*/ 311358 w 606862"/>
                <a:gd name="connsiteY50" fmla="*/ 64761 h 584352"/>
                <a:gd name="connsiteX51" fmla="*/ 320698 w 606862"/>
                <a:gd name="connsiteY51" fmla="*/ 68111 h 584352"/>
                <a:gd name="connsiteX52" fmla="*/ 321610 w 606862"/>
                <a:gd name="connsiteY52" fmla="*/ 86586 h 584352"/>
                <a:gd name="connsiteX53" fmla="*/ 249890 w 606862"/>
                <a:gd name="connsiteY53" fmla="*/ 164781 h 584352"/>
                <a:gd name="connsiteX54" fmla="*/ 240371 w 606862"/>
                <a:gd name="connsiteY54" fmla="*/ 169075 h 584352"/>
                <a:gd name="connsiteX55" fmla="*/ 230852 w 606862"/>
                <a:gd name="connsiteY55" fmla="*/ 165042 h 584352"/>
                <a:gd name="connsiteX56" fmla="*/ 201903 w 606862"/>
                <a:gd name="connsiteY56" fmla="*/ 134336 h 584352"/>
                <a:gd name="connsiteX57" fmla="*/ 202425 w 606862"/>
                <a:gd name="connsiteY57" fmla="*/ 115991 h 584352"/>
                <a:gd name="connsiteX58" fmla="*/ 220811 w 606862"/>
                <a:gd name="connsiteY58" fmla="*/ 116511 h 584352"/>
                <a:gd name="connsiteX59" fmla="*/ 240110 w 606862"/>
                <a:gd name="connsiteY59" fmla="*/ 136938 h 584352"/>
                <a:gd name="connsiteX60" fmla="*/ 302311 w 606862"/>
                <a:gd name="connsiteY60" fmla="*/ 69022 h 584352"/>
                <a:gd name="connsiteX61" fmla="*/ 311358 w 606862"/>
                <a:gd name="connsiteY61" fmla="*/ 64761 h 584352"/>
                <a:gd name="connsiteX62" fmla="*/ 158136 w 606862"/>
                <a:gd name="connsiteY62" fmla="*/ 26035 h 584352"/>
                <a:gd name="connsiteX63" fmla="*/ 158136 w 606862"/>
                <a:gd name="connsiteY63" fmla="*/ 505466 h 584352"/>
                <a:gd name="connsiteX64" fmla="*/ 137668 w 606862"/>
                <a:gd name="connsiteY64" fmla="*/ 558317 h 584352"/>
                <a:gd name="connsiteX65" fmla="*/ 527859 w 606862"/>
                <a:gd name="connsiteY65" fmla="*/ 558317 h 584352"/>
                <a:gd name="connsiteX66" fmla="*/ 580789 w 606862"/>
                <a:gd name="connsiteY66" fmla="*/ 505466 h 584352"/>
                <a:gd name="connsiteX67" fmla="*/ 580789 w 606862"/>
                <a:gd name="connsiteY67" fmla="*/ 26035 h 584352"/>
                <a:gd name="connsiteX68" fmla="*/ 145099 w 606862"/>
                <a:gd name="connsiteY68" fmla="*/ 0 h 584352"/>
                <a:gd name="connsiteX69" fmla="*/ 593825 w 606862"/>
                <a:gd name="connsiteY69" fmla="*/ 0 h 584352"/>
                <a:gd name="connsiteX70" fmla="*/ 606862 w 606862"/>
                <a:gd name="connsiteY70" fmla="*/ 13017 h 584352"/>
                <a:gd name="connsiteX71" fmla="*/ 606862 w 606862"/>
                <a:gd name="connsiteY71" fmla="*/ 505466 h 584352"/>
                <a:gd name="connsiteX72" fmla="*/ 527859 w 606862"/>
                <a:gd name="connsiteY72" fmla="*/ 584352 h 584352"/>
                <a:gd name="connsiteX73" fmla="*/ 79003 w 606862"/>
                <a:gd name="connsiteY73" fmla="*/ 584352 h 584352"/>
                <a:gd name="connsiteX74" fmla="*/ 0 w 606862"/>
                <a:gd name="connsiteY74" fmla="*/ 505466 h 584352"/>
                <a:gd name="connsiteX75" fmla="*/ 0 w 606862"/>
                <a:gd name="connsiteY75" fmla="*/ 284821 h 584352"/>
                <a:gd name="connsiteX76" fmla="*/ 13037 w 606862"/>
                <a:gd name="connsiteY76" fmla="*/ 271804 h 584352"/>
                <a:gd name="connsiteX77" fmla="*/ 132062 w 606862"/>
                <a:gd name="connsiteY77" fmla="*/ 271804 h 584352"/>
                <a:gd name="connsiteX78" fmla="*/ 132062 w 606862"/>
                <a:gd name="connsiteY78" fmla="*/ 13017 h 584352"/>
                <a:gd name="connsiteX79" fmla="*/ 145099 w 606862"/>
                <a:gd name="connsiteY79" fmla="*/ 0 h 58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6862" h="584352">
                  <a:moveTo>
                    <a:pt x="351185" y="410338"/>
                  </a:moveTo>
                  <a:lnTo>
                    <a:pt x="518180" y="410338"/>
                  </a:lnTo>
                  <a:cubicBezTo>
                    <a:pt x="525480" y="410338"/>
                    <a:pt x="531216" y="416197"/>
                    <a:pt x="531216" y="423358"/>
                  </a:cubicBezTo>
                  <a:cubicBezTo>
                    <a:pt x="531216" y="430518"/>
                    <a:pt x="525480" y="436377"/>
                    <a:pt x="518180" y="436377"/>
                  </a:cubicBezTo>
                  <a:lnTo>
                    <a:pt x="351185" y="436377"/>
                  </a:lnTo>
                  <a:cubicBezTo>
                    <a:pt x="343885" y="436377"/>
                    <a:pt x="338149" y="430518"/>
                    <a:pt x="338149" y="423358"/>
                  </a:cubicBezTo>
                  <a:cubicBezTo>
                    <a:pt x="338149" y="416197"/>
                    <a:pt x="343885" y="410338"/>
                    <a:pt x="351185" y="410338"/>
                  </a:cubicBezTo>
                  <a:close/>
                  <a:moveTo>
                    <a:pt x="311358" y="363253"/>
                  </a:moveTo>
                  <a:cubicBezTo>
                    <a:pt x="314699" y="363090"/>
                    <a:pt x="318090" y="364196"/>
                    <a:pt x="320698" y="366603"/>
                  </a:cubicBezTo>
                  <a:cubicBezTo>
                    <a:pt x="326044" y="371417"/>
                    <a:pt x="326435" y="379744"/>
                    <a:pt x="321610" y="384948"/>
                  </a:cubicBezTo>
                  <a:lnTo>
                    <a:pt x="249890" y="463273"/>
                  </a:lnTo>
                  <a:cubicBezTo>
                    <a:pt x="247543" y="466006"/>
                    <a:pt x="244022" y="467437"/>
                    <a:pt x="240371" y="467567"/>
                  </a:cubicBezTo>
                  <a:cubicBezTo>
                    <a:pt x="236720" y="467567"/>
                    <a:pt x="233330" y="466006"/>
                    <a:pt x="230852" y="463404"/>
                  </a:cubicBezTo>
                  <a:lnTo>
                    <a:pt x="201903" y="432828"/>
                  </a:lnTo>
                  <a:cubicBezTo>
                    <a:pt x="196948" y="427624"/>
                    <a:pt x="197079" y="419297"/>
                    <a:pt x="202425" y="414353"/>
                  </a:cubicBezTo>
                  <a:cubicBezTo>
                    <a:pt x="207641" y="409409"/>
                    <a:pt x="215856" y="409669"/>
                    <a:pt x="220811" y="414873"/>
                  </a:cubicBezTo>
                  <a:lnTo>
                    <a:pt x="240110" y="435430"/>
                  </a:lnTo>
                  <a:lnTo>
                    <a:pt x="302311" y="367514"/>
                  </a:lnTo>
                  <a:cubicBezTo>
                    <a:pt x="304724" y="364847"/>
                    <a:pt x="308016" y="363415"/>
                    <a:pt x="311358" y="363253"/>
                  </a:cubicBezTo>
                  <a:close/>
                  <a:moveTo>
                    <a:pt x="26073" y="297839"/>
                  </a:moveTo>
                  <a:lnTo>
                    <a:pt x="26073" y="505466"/>
                  </a:lnTo>
                  <a:cubicBezTo>
                    <a:pt x="26073" y="534625"/>
                    <a:pt x="49800" y="558317"/>
                    <a:pt x="79003" y="558317"/>
                  </a:cubicBezTo>
                  <a:cubicBezTo>
                    <a:pt x="108205" y="558317"/>
                    <a:pt x="132062" y="534625"/>
                    <a:pt x="132062" y="505466"/>
                  </a:cubicBezTo>
                  <a:lnTo>
                    <a:pt x="132062" y="297839"/>
                  </a:lnTo>
                  <a:close/>
                  <a:moveTo>
                    <a:pt x="351185" y="267372"/>
                  </a:moveTo>
                  <a:lnTo>
                    <a:pt x="518180" y="267372"/>
                  </a:lnTo>
                  <a:cubicBezTo>
                    <a:pt x="525480" y="267372"/>
                    <a:pt x="531216" y="273101"/>
                    <a:pt x="531216" y="280391"/>
                  </a:cubicBezTo>
                  <a:cubicBezTo>
                    <a:pt x="531216" y="287552"/>
                    <a:pt x="525480" y="293411"/>
                    <a:pt x="518180" y="293411"/>
                  </a:cubicBezTo>
                  <a:lnTo>
                    <a:pt x="351185" y="293411"/>
                  </a:lnTo>
                  <a:cubicBezTo>
                    <a:pt x="343885" y="293411"/>
                    <a:pt x="338149" y="287552"/>
                    <a:pt x="338149" y="280391"/>
                  </a:cubicBezTo>
                  <a:cubicBezTo>
                    <a:pt x="338149" y="273101"/>
                    <a:pt x="343885" y="267372"/>
                    <a:pt x="351185" y="267372"/>
                  </a:cubicBezTo>
                  <a:close/>
                  <a:moveTo>
                    <a:pt x="311358" y="213942"/>
                  </a:moveTo>
                  <a:cubicBezTo>
                    <a:pt x="314699" y="213812"/>
                    <a:pt x="318090" y="214951"/>
                    <a:pt x="320698" y="217360"/>
                  </a:cubicBezTo>
                  <a:cubicBezTo>
                    <a:pt x="326044" y="222176"/>
                    <a:pt x="326435" y="230378"/>
                    <a:pt x="321610" y="235715"/>
                  </a:cubicBezTo>
                  <a:lnTo>
                    <a:pt x="249890" y="314084"/>
                  </a:lnTo>
                  <a:cubicBezTo>
                    <a:pt x="247543" y="316688"/>
                    <a:pt x="244022" y="318250"/>
                    <a:pt x="240371" y="318250"/>
                  </a:cubicBezTo>
                  <a:cubicBezTo>
                    <a:pt x="236720" y="318250"/>
                    <a:pt x="233330" y="316818"/>
                    <a:pt x="230852" y="314214"/>
                  </a:cubicBezTo>
                  <a:lnTo>
                    <a:pt x="201903" y="283492"/>
                  </a:lnTo>
                  <a:cubicBezTo>
                    <a:pt x="196948" y="278284"/>
                    <a:pt x="197079" y="270083"/>
                    <a:pt x="202425" y="265136"/>
                  </a:cubicBezTo>
                  <a:cubicBezTo>
                    <a:pt x="207641" y="260189"/>
                    <a:pt x="215856" y="260450"/>
                    <a:pt x="220811" y="265657"/>
                  </a:cubicBezTo>
                  <a:lnTo>
                    <a:pt x="240110" y="286095"/>
                  </a:lnTo>
                  <a:lnTo>
                    <a:pt x="302311" y="218141"/>
                  </a:lnTo>
                  <a:cubicBezTo>
                    <a:pt x="304724" y="215472"/>
                    <a:pt x="308016" y="214073"/>
                    <a:pt x="311358" y="213942"/>
                  </a:cubicBezTo>
                  <a:close/>
                  <a:moveTo>
                    <a:pt x="351185" y="124336"/>
                  </a:moveTo>
                  <a:lnTo>
                    <a:pt x="518180" y="124336"/>
                  </a:lnTo>
                  <a:cubicBezTo>
                    <a:pt x="525480" y="124336"/>
                    <a:pt x="531216" y="130195"/>
                    <a:pt x="531216" y="137356"/>
                  </a:cubicBezTo>
                  <a:cubicBezTo>
                    <a:pt x="531216" y="144516"/>
                    <a:pt x="525480" y="150375"/>
                    <a:pt x="518180" y="150375"/>
                  </a:cubicBezTo>
                  <a:lnTo>
                    <a:pt x="351185" y="150375"/>
                  </a:lnTo>
                  <a:cubicBezTo>
                    <a:pt x="343885" y="150375"/>
                    <a:pt x="338149" y="144516"/>
                    <a:pt x="338149" y="137356"/>
                  </a:cubicBezTo>
                  <a:cubicBezTo>
                    <a:pt x="338149" y="130195"/>
                    <a:pt x="343885" y="124336"/>
                    <a:pt x="351185" y="124336"/>
                  </a:cubicBezTo>
                  <a:close/>
                  <a:moveTo>
                    <a:pt x="311358" y="64761"/>
                  </a:moveTo>
                  <a:cubicBezTo>
                    <a:pt x="314699" y="64598"/>
                    <a:pt x="318090" y="65704"/>
                    <a:pt x="320698" y="68111"/>
                  </a:cubicBezTo>
                  <a:cubicBezTo>
                    <a:pt x="326044" y="73055"/>
                    <a:pt x="326435" y="81252"/>
                    <a:pt x="321610" y="86586"/>
                  </a:cubicBezTo>
                  <a:lnTo>
                    <a:pt x="249890" y="164781"/>
                  </a:lnTo>
                  <a:cubicBezTo>
                    <a:pt x="247543" y="167514"/>
                    <a:pt x="244022" y="169075"/>
                    <a:pt x="240371" y="169075"/>
                  </a:cubicBezTo>
                  <a:cubicBezTo>
                    <a:pt x="236720" y="169075"/>
                    <a:pt x="233330" y="167644"/>
                    <a:pt x="230852" y="165042"/>
                  </a:cubicBezTo>
                  <a:lnTo>
                    <a:pt x="201903" y="134336"/>
                  </a:lnTo>
                  <a:cubicBezTo>
                    <a:pt x="196948" y="129132"/>
                    <a:pt x="197079" y="120935"/>
                    <a:pt x="202425" y="115991"/>
                  </a:cubicBezTo>
                  <a:cubicBezTo>
                    <a:pt x="207641" y="111047"/>
                    <a:pt x="215856" y="111307"/>
                    <a:pt x="220811" y="116511"/>
                  </a:cubicBezTo>
                  <a:lnTo>
                    <a:pt x="240110" y="136938"/>
                  </a:lnTo>
                  <a:lnTo>
                    <a:pt x="302311" y="69022"/>
                  </a:lnTo>
                  <a:cubicBezTo>
                    <a:pt x="304724" y="66355"/>
                    <a:pt x="308016" y="64923"/>
                    <a:pt x="311358" y="64761"/>
                  </a:cubicBezTo>
                  <a:close/>
                  <a:moveTo>
                    <a:pt x="158136" y="26035"/>
                  </a:moveTo>
                  <a:lnTo>
                    <a:pt x="158136" y="505466"/>
                  </a:lnTo>
                  <a:cubicBezTo>
                    <a:pt x="158136" y="525774"/>
                    <a:pt x="150314" y="544389"/>
                    <a:pt x="137668" y="558317"/>
                  </a:cubicBezTo>
                  <a:lnTo>
                    <a:pt x="527859" y="558317"/>
                  </a:lnTo>
                  <a:cubicBezTo>
                    <a:pt x="557062" y="558317"/>
                    <a:pt x="580789" y="534625"/>
                    <a:pt x="580789" y="505466"/>
                  </a:cubicBezTo>
                  <a:lnTo>
                    <a:pt x="580789" y="26035"/>
                  </a:lnTo>
                  <a:close/>
                  <a:moveTo>
                    <a:pt x="145099" y="0"/>
                  </a:moveTo>
                  <a:lnTo>
                    <a:pt x="593825" y="0"/>
                  </a:lnTo>
                  <a:cubicBezTo>
                    <a:pt x="601126" y="0"/>
                    <a:pt x="606862" y="5858"/>
                    <a:pt x="606862" y="13017"/>
                  </a:cubicBezTo>
                  <a:lnTo>
                    <a:pt x="606862" y="505466"/>
                  </a:lnTo>
                  <a:cubicBezTo>
                    <a:pt x="606862" y="548945"/>
                    <a:pt x="571402" y="584352"/>
                    <a:pt x="527859" y="584352"/>
                  </a:cubicBezTo>
                  <a:lnTo>
                    <a:pt x="79003" y="584352"/>
                  </a:lnTo>
                  <a:cubicBezTo>
                    <a:pt x="35460" y="584352"/>
                    <a:pt x="0" y="548945"/>
                    <a:pt x="0" y="505466"/>
                  </a:cubicBezTo>
                  <a:lnTo>
                    <a:pt x="0" y="284821"/>
                  </a:lnTo>
                  <a:cubicBezTo>
                    <a:pt x="0" y="277662"/>
                    <a:pt x="5866" y="271804"/>
                    <a:pt x="13037" y="271804"/>
                  </a:cubicBezTo>
                  <a:lnTo>
                    <a:pt x="132062" y="271804"/>
                  </a:lnTo>
                  <a:lnTo>
                    <a:pt x="132062" y="13017"/>
                  </a:lnTo>
                  <a:cubicBezTo>
                    <a:pt x="132062" y="5858"/>
                    <a:pt x="137799" y="0"/>
                    <a:pt x="1450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44" name="组合 43"/>
          <p:cNvGrpSpPr/>
          <p:nvPr/>
        </p:nvGrpSpPr>
        <p:grpSpPr>
          <a:xfrm>
            <a:off x="2869406" y="1947467"/>
            <a:ext cx="490538" cy="490538"/>
            <a:chOff x="1121996" y="1976559"/>
            <a:chExt cx="1589454" cy="1589454"/>
          </a:xfrm>
        </p:grpSpPr>
        <p:sp>
          <p:nvSpPr>
            <p:cNvPr id="45" name="椭圆 44"/>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46" name="椭圆 16"/>
            <p:cNvSpPr/>
            <p:nvPr/>
          </p:nvSpPr>
          <p:spPr>
            <a:xfrm>
              <a:off x="1546586" y="2331671"/>
              <a:ext cx="740273" cy="879230"/>
            </a:xfrm>
            <a:custGeom>
              <a:avLst/>
              <a:gdLst>
                <a:gd name="T0" fmla="*/ 1177 w 2354"/>
                <a:gd name="T1" fmla="*/ 2800 h 2800"/>
                <a:gd name="T2" fmla="*/ 1142 w 2354"/>
                <a:gd name="T3" fmla="*/ 2790 h 2800"/>
                <a:gd name="T4" fmla="*/ 247 w 2354"/>
                <a:gd name="T5" fmla="*/ 1787 h 2800"/>
                <a:gd name="T6" fmla="*/ 88 w 2354"/>
                <a:gd name="T7" fmla="*/ 308 h 2800"/>
                <a:gd name="T8" fmla="*/ 116 w 2354"/>
                <a:gd name="T9" fmla="*/ 260 h 2800"/>
                <a:gd name="T10" fmla="*/ 172 w 2354"/>
                <a:gd name="T11" fmla="*/ 251 h 2800"/>
                <a:gd name="T12" fmla="*/ 498 w 2354"/>
                <a:gd name="T13" fmla="*/ 291 h 2800"/>
                <a:gd name="T14" fmla="*/ 672 w 2354"/>
                <a:gd name="T15" fmla="*/ 277 h 2800"/>
                <a:gd name="T16" fmla="*/ 1125 w 2354"/>
                <a:gd name="T17" fmla="*/ 25 h 2800"/>
                <a:gd name="T18" fmla="*/ 1177 w 2354"/>
                <a:gd name="T19" fmla="*/ 0 h 2800"/>
                <a:gd name="T20" fmla="*/ 1177 w 2354"/>
                <a:gd name="T21" fmla="*/ 0 h 2800"/>
                <a:gd name="T22" fmla="*/ 1230 w 2354"/>
                <a:gd name="T23" fmla="*/ 25 h 2800"/>
                <a:gd name="T24" fmla="*/ 1682 w 2354"/>
                <a:gd name="T25" fmla="*/ 277 h 2800"/>
                <a:gd name="T26" fmla="*/ 1856 w 2354"/>
                <a:gd name="T27" fmla="*/ 291 h 2800"/>
                <a:gd name="T28" fmla="*/ 2182 w 2354"/>
                <a:gd name="T29" fmla="*/ 251 h 2800"/>
                <a:gd name="T30" fmla="*/ 2238 w 2354"/>
                <a:gd name="T31" fmla="*/ 260 h 2800"/>
                <a:gd name="T32" fmla="*/ 2267 w 2354"/>
                <a:gd name="T33" fmla="*/ 308 h 2800"/>
                <a:gd name="T34" fmla="*/ 2107 w 2354"/>
                <a:gd name="T35" fmla="*/ 1787 h 2800"/>
                <a:gd name="T36" fmla="*/ 1212 w 2354"/>
                <a:gd name="T37" fmla="*/ 2790 h 2800"/>
                <a:gd name="T38" fmla="*/ 1177 w 2354"/>
                <a:gd name="T39" fmla="*/ 2800 h 2800"/>
                <a:gd name="T40" fmla="*/ 214 w 2354"/>
                <a:gd name="T41" fmla="*/ 397 h 2800"/>
                <a:gd name="T42" fmla="*/ 370 w 2354"/>
                <a:gd name="T43" fmla="*/ 1736 h 2800"/>
                <a:gd name="T44" fmla="*/ 1177 w 2354"/>
                <a:gd name="T45" fmla="*/ 2654 h 2800"/>
                <a:gd name="T46" fmla="*/ 1984 w 2354"/>
                <a:gd name="T47" fmla="*/ 1736 h 2800"/>
                <a:gd name="T48" fmla="*/ 2140 w 2354"/>
                <a:gd name="T49" fmla="*/ 397 h 2800"/>
                <a:gd name="T50" fmla="*/ 1856 w 2354"/>
                <a:gd name="T51" fmla="*/ 425 h 2800"/>
                <a:gd name="T52" fmla="*/ 1658 w 2354"/>
                <a:gd name="T53" fmla="*/ 408 h 2800"/>
                <a:gd name="T54" fmla="*/ 1177 w 2354"/>
                <a:gd name="T55" fmla="*/ 164 h 2800"/>
                <a:gd name="T56" fmla="*/ 696 w 2354"/>
                <a:gd name="T57" fmla="*/ 408 h 2800"/>
                <a:gd name="T58" fmla="*/ 498 w 2354"/>
                <a:gd name="T59" fmla="*/ 425 h 2800"/>
                <a:gd name="T60" fmla="*/ 214 w 2354"/>
                <a:gd name="T61" fmla="*/ 397 h 2800"/>
                <a:gd name="T62" fmla="*/ 1177 w 2354"/>
                <a:gd name="T63" fmla="*/ 2215 h 2800"/>
                <a:gd name="T64" fmla="*/ 982 w 2354"/>
                <a:gd name="T65" fmla="*/ 2020 h 2800"/>
                <a:gd name="T66" fmla="*/ 1177 w 2354"/>
                <a:gd name="T67" fmla="*/ 1824 h 2800"/>
                <a:gd name="T68" fmla="*/ 1372 w 2354"/>
                <a:gd name="T69" fmla="*/ 2020 h 2800"/>
                <a:gd name="T70" fmla="*/ 1177 w 2354"/>
                <a:gd name="T71" fmla="*/ 2215 h 2800"/>
                <a:gd name="T72" fmla="*/ 1177 w 2354"/>
                <a:gd name="T73" fmla="*/ 1958 h 2800"/>
                <a:gd name="T74" fmla="*/ 1115 w 2354"/>
                <a:gd name="T75" fmla="*/ 2020 h 2800"/>
                <a:gd name="T76" fmla="*/ 1177 w 2354"/>
                <a:gd name="T77" fmla="*/ 2082 h 2800"/>
                <a:gd name="T78" fmla="*/ 1239 w 2354"/>
                <a:gd name="T79" fmla="*/ 2020 h 2800"/>
                <a:gd name="T80" fmla="*/ 1177 w 2354"/>
                <a:gd name="T81" fmla="*/ 1958 h 2800"/>
                <a:gd name="T82" fmla="*/ 1177 w 2354"/>
                <a:gd name="T83" fmla="*/ 1748 h 2800"/>
                <a:gd name="T84" fmla="*/ 982 w 2354"/>
                <a:gd name="T85" fmla="*/ 1552 h 2800"/>
                <a:gd name="T86" fmla="*/ 982 w 2354"/>
                <a:gd name="T87" fmla="*/ 694 h 2800"/>
                <a:gd name="T88" fmla="*/ 1177 w 2354"/>
                <a:gd name="T89" fmla="*/ 499 h 2800"/>
                <a:gd name="T90" fmla="*/ 1372 w 2354"/>
                <a:gd name="T91" fmla="*/ 694 h 2800"/>
                <a:gd name="T92" fmla="*/ 1372 w 2354"/>
                <a:gd name="T93" fmla="*/ 1552 h 2800"/>
                <a:gd name="T94" fmla="*/ 1177 w 2354"/>
                <a:gd name="T95" fmla="*/ 1748 h 2800"/>
                <a:gd name="T96" fmla="*/ 1177 w 2354"/>
                <a:gd name="T97" fmla="*/ 632 h 2800"/>
                <a:gd name="T98" fmla="*/ 1115 w 2354"/>
                <a:gd name="T99" fmla="*/ 694 h 2800"/>
                <a:gd name="T100" fmla="*/ 1115 w 2354"/>
                <a:gd name="T101" fmla="*/ 1552 h 2800"/>
                <a:gd name="T102" fmla="*/ 1177 w 2354"/>
                <a:gd name="T103" fmla="*/ 1614 h 2800"/>
                <a:gd name="T104" fmla="*/ 1239 w 2354"/>
                <a:gd name="T105" fmla="*/ 1552 h 2800"/>
                <a:gd name="T106" fmla="*/ 1239 w 2354"/>
                <a:gd name="T107" fmla="*/ 694 h 2800"/>
                <a:gd name="T108" fmla="*/ 1177 w 2354"/>
                <a:gd name="T109" fmla="*/ 632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4" h="2800">
                  <a:moveTo>
                    <a:pt x="1177" y="2800"/>
                  </a:moveTo>
                  <a:cubicBezTo>
                    <a:pt x="1165" y="2800"/>
                    <a:pt x="1153" y="2797"/>
                    <a:pt x="1142" y="2790"/>
                  </a:cubicBezTo>
                  <a:cubicBezTo>
                    <a:pt x="1116" y="2774"/>
                    <a:pt x="495" y="2386"/>
                    <a:pt x="247" y="1787"/>
                  </a:cubicBezTo>
                  <a:cubicBezTo>
                    <a:pt x="0" y="1193"/>
                    <a:pt x="84" y="344"/>
                    <a:pt x="88" y="308"/>
                  </a:cubicBezTo>
                  <a:cubicBezTo>
                    <a:pt x="90" y="289"/>
                    <a:pt x="100" y="271"/>
                    <a:pt x="116" y="260"/>
                  </a:cubicBezTo>
                  <a:cubicBezTo>
                    <a:pt x="133" y="249"/>
                    <a:pt x="153" y="246"/>
                    <a:pt x="172" y="251"/>
                  </a:cubicBezTo>
                  <a:cubicBezTo>
                    <a:pt x="173" y="251"/>
                    <a:pt x="320" y="291"/>
                    <a:pt x="498" y="291"/>
                  </a:cubicBezTo>
                  <a:cubicBezTo>
                    <a:pt x="560" y="291"/>
                    <a:pt x="618" y="287"/>
                    <a:pt x="672" y="277"/>
                  </a:cubicBezTo>
                  <a:cubicBezTo>
                    <a:pt x="962" y="226"/>
                    <a:pt x="1123" y="27"/>
                    <a:pt x="1125" y="25"/>
                  </a:cubicBezTo>
                  <a:cubicBezTo>
                    <a:pt x="1137" y="9"/>
                    <a:pt x="1157" y="0"/>
                    <a:pt x="1177" y="0"/>
                  </a:cubicBezTo>
                  <a:lnTo>
                    <a:pt x="1177" y="0"/>
                  </a:lnTo>
                  <a:cubicBezTo>
                    <a:pt x="1198" y="0"/>
                    <a:pt x="1217" y="9"/>
                    <a:pt x="1230" y="25"/>
                  </a:cubicBezTo>
                  <a:cubicBezTo>
                    <a:pt x="1231" y="27"/>
                    <a:pt x="1392" y="226"/>
                    <a:pt x="1682" y="277"/>
                  </a:cubicBezTo>
                  <a:cubicBezTo>
                    <a:pt x="1736" y="287"/>
                    <a:pt x="1795" y="291"/>
                    <a:pt x="1856" y="291"/>
                  </a:cubicBezTo>
                  <a:cubicBezTo>
                    <a:pt x="2035" y="291"/>
                    <a:pt x="2181" y="251"/>
                    <a:pt x="2182" y="251"/>
                  </a:cubicBezTo>
                  <a:cubicBezTo>
                    <a:pt x="2201" y="246"/>
                    <a:pt x="2221" y="249"/>
                    <a:pt x="2238" y="260"/>
                  </a:cubicBezTo>
                  <a:cubicBezTo>
                    <a:pt x="2254" y="271"/>
                    <a:pt x="2264" y="289"/>
                    <a:pt x="2267" y="308"/>
                  </a:cubicBezTo>
                  <a:cubicBezTo>
                    <a:pt x="2270" y="344"/>
                    <a:pt x="2354" y="1193"/>
                    <a:pt x="2107" y="1787"/>
                  </a:cubicBezTo>
                  <a:cubicBezTo>
                    <a:pt x="1859" y="2386"/>
                    <a:pt x="1238" y="2774"/>
                    <a:pt x="1212" y="2790"/>
                  </a:cubicBezTo>
                  <a:cubicBezTo>
                    <a:pt x="1201" y="2797"/>
                    <a:pt x="1189" y="2800"/>
                    <a:pt x="1177" y="2800"/>
                  </a:cubicBezTo>
                  <a:close/>
                  <a:moveTo>
                    <a:pt x="214" y="397"/>
                  </a:moveTo>
                  <a:cubicBezTo>
                    <a:pt x="200" y="617"/>
                    <a:pt x="178" y="1272"/>
                    <a:pt x="370" y="1736"/>
                  </a:cubicBezTo>
                  <a:cubicBezTo>
                    <a:pt x="569" y="2216"/>
                    <a:pt x="1044" y="2563"/>
                    <a:pt x="1177" y="2654"/>
                  </a:cubicBezTo>
                  <a:cubicBezTo>
                    <a:pt x="1310" y="2563"/>
                    <a:pt x="1785" y="2216"/>
                    <a:pt x="1984" y="1736"/>
                  </a:cubicBezTo>
                  <a:cubicBezTo>
                    <a:pt x="2177" y="1272"/>
                    <a:pt x="2154" y="617"/>
                    <a:pt x="2140" y="397"/>
                  </a:cubicBezTo>
                  <a:cubicBezTo>
                    <a:pt x="2074" y="410"/>
                    <a:pt x="1972" y="425"/>
                    <a:pt x="1856" y="425"/>
                  </a:cubicBezTo>
                  <a:cubicBezTo>
                    <a:pt x="1787" y="425"/>
                    <a:pt x="1720" y="419"/>
                    <a:pt x="1658" y="408"/>
                  </a:cubicBezTo>
                  <a:cubicBezTo>
                    <a:pt x="1417" y="366"/>
                    <a:pt x="1255" y="239"/>
                    <a:pt x="1177" y="164"/>
                  </a:cubicBezTo>
                  <a:cubicBezTo>
                    <a:pt x="1099" y="239"/>
                    <a:pt x="937" y="366"/>
                    <a:pt x="696" y="408"/>
                  </a:cubicBezTo>
                  <a:cubicBezTo>
                    <a:pt x="634" y="419"/>
                    <a:pt x="567" y="425"/>
                    <a:pt x="498" y="425"/>
                  </a:cubicBezTo>
                  <a:cubicBezTo>
                    <a:pt x="383" y="425"/>
                    <a:pt x="281" y="410"/>
                    <a:pt x="214" y="397"/>
                  </a:cubicBezTo>
                  <a:close/>
                  <a:moveTo>
                    <a:pt x="1177" y="2215"/>
                  </a:moveTo>
                  <a:cubicBezTo>
                    <a:pt x="1069" y="2215"/>
                    <a:pt x="982" y="2127"/>
                    <a:pt x="982" y="2020"/>
                  </a:cubicBezTo>
                  <a:cubicBezTo>
                    <a:pt x="982" y="1912"/>
                    <a:pt x="1069" y="1824"/>
                    <a:pt x="1177" y="1824"/>
                  </a:cubicBezTo>
                  <a:cubicBezTo>
                    <a:pt x="1285" y="1824"/>
                    <a:pt x="1372" y="1912"/>
                    <a:pt x="1372" y="2020"/>
                  </a:cubicBezTo>
                  <a:cubicBezTo>
                    <a:pt x="1372" y="2127"/>
                    <a:pt x="1285" y="2215"/>
                    <a:pt x="1177" y="2215"/>
                  </a:cubicBezTo>
                  <a:close/>
                  <a:moveTo>
                    <a:pt x="1177" y="1958"/>
                  </a:moveTo>
                  <a:cubicBezTo>
                    <a:pt x="1143" y="1958"/>
                    <a:pt x="1115" y="1986"/>
                    <a:pt x="1115" y="2020"/>
                  </a:cubicBezTo>
                  <a:cubicBezTo>
                    <a:pt x="1115" y="2054"/>
                    <a:pt x="1143" y="2082"/>
                    <a:pt x="1177" y="2082"/>
                  </a:cubicBezTo>
                  <a:cubicBezTo>
                    <a:pt x="1211" y="2082"/>
                    <a:pt x="1239" y="2054"/>
                    <a:pt x="1239" y="2020"/>
                  </a:cubicBezTo>
                  <a:cubicBezTo>
                    <a:pt x="1239" y="1986"/>
                    <a:pt x="1211" y="1958"/>
                    <a:pt x="1177" y="1958"/>
                  </a:cubicBezTo>
                  <a:close/>
                  <a:moveTo>
                    <a:pt x="1177" y="1748"/>
                  </a:moveTo>
                  <a:cubicBezTo>
                    <a:pt x="1069" y="1748"/>
                    <a:pt x="982" y="1660"/>
                    <a:pt x="982" y="1552"/>
                  </a:cubicBezTo>
                  <a:lnTo>
                    <a:pt x="982" y="694"/>
                  </a:lnTo>
                  <a:cubicBezTo>
                    <a:pt x="982" y="586"/>
                    <a:pt x="1069" y="499"/>
                    <a:pt x="1177" y="499"/>
                  </a:cubicBezTo>
                  <a:cubicBezTo>
                    <a:pt x="1285" y="499"/>
                    <a:pt x="1372" y="586"/>
                    <a:pt x="1372" y="694"/>
                  </a:cubicBezTo>
                  <a:lnTo>
                    <a:pt x="1372" y="1552"/>
                  </a:lnTo>
                  <a:cubicBezTo>
                    <a:pt x="1372" y="1660"/>
                    <a:pt x="1285" y="1748"/>
                    <a:pt x="1177" y="1748"/>
                  </a:cubicBezTo>
                  <a:close/>
                  <a:moveTo>
                    <a:pt x="1177" y="632"/>
                  </a:moveTo>
                  <a:cubicBezTo>
                    <a:pt x="1143" y="632"/>
                    <a:pt x="1115" y="660"/>
                    <a:pt x="1115" y="694"/>
                  </a:cubicBezTo>
                  <a:lnTo>
                    <a:pt x="1115" y="1552"/>
                  </a:lnTo>
                  <a:cubicBezTo>
                    <a:pt x="1115" y="1587"/>
                    <a:pt x="1143" y="1614"/>
                    <a:pt x="1177" y="1614"/>
                  </a:cubicBezTo>
                  <a:cubicBezTo>
                    <a:pt x="1211" y="1614"/>
                    <a:pt x="1239" y="1587"/>
                    <a:pt x="1239" y="1552"/>
                  </a:cubicBezTo>
                  <a:lnTo>
                    <a:pt x="1239" y="694"/>
                  </a:lnTo>
                  <a:cubicBezTo>
                    <a:pt x="1239" y="660"/>
                    <a:pt x="1211" y="632"/>
                    <a:pt x="1177" y="6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47" name="组合 46"/>
          <p:cNvGrpSpPr/>
          <p:nvPr/>
        </p:nvGrpSpPr>
        <p:grpSpPr>
          <a:xfrm>
            <a:off x="2869406" y="2893021"/>
            <a:ext cx="490538" cy="490538"/>
            <a:chOff x="1121996" y="1976559"/>
            <a:chExt cx="1589454" cy="1589454"/>
          </a:xfrm>
        </p:grpSpPr>
        <p:sp>
          <p:nvSpPr>
            <p:cNvPr id="48" name="椭圆 47"/>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49" name="椭圆 19"/>
            <p:cNvSpPr/>
            <p:nvPr/>
          </p:nvSpPr>
          <p:spPr>
            <a:xfrm>
              <a:off x="1482826" y="2331671"/>
              <a:ext cx="867792" cy="879230"/>
            </a:xfrm>
            <a:custGeom>
              <a:avLst/>
              <a:gdLst>
                <a:gd name="connsiteX0" fmla="*/ 361584 w 589817"/>
                <a:gd name="connsiteY0" fmla="*/ 75460 h 597591"/>
                <a:gd name="connsiteX1" fmla="*/ 370193 w 589817"/>
                <a:gd name="connsiteY1" fmla="*/ 79491 h 597591"/>
                <a:gd name="connsiteX2" fmla="*/ 403552 w 589817"/>
                <a:gd name="connsiteY2" fmla="*/ 112813 h 597591"/>
                <a:gd name="connsiteX3" fmla="*/ 403552 w 589817"/>
                <a:gd name="connsiteY3" fmla="*/ 130012 h 597591"/>
                <a:gd name="connsiteX4" fmla="*/ 273343 w 589817"/>
                <a:gd name="connsiteY4" fmla="*/ 261153 h 597591"/>
                <a:gd name="connsiteX5" fmla="*/ 273343 w 589817"/>
                <a:gd name="connsiteY5" fmla="*/ 277277 h 597591"/>
                <a:gd name="connsiteX6" fmla="*/ 291637 w 589817"/>
                <a:gd name="connsiteY6" fmla="*/ 296625 h 597591"/>
                <a:gd name="connsiteX7" fmla="*/ 302398 w 589817"/>
                <a:gd name="connsiteY7" fmla="*/ 321349 h 597591"/>
                <a:gd name="connsiteX8" fmla="*/ 291637 w 589817"/>
                <a:gd name="connsiteY8" fmla="*/ 347147 h 597591"/>
                <a:gd name="connsiteX9" fmla="*/ 181874 w 589817"/>
                <a:gd name="connsiteY9" fmla="*/ 456789 h 597591"/>
                <a:gd name="connsiteX10" fmla="*/ 156047 w 589817"/>
                <a:gd name="connsiteY10" fmla="*/ 466463 h 597591"/>
                <a:gd name="connsiteX11" fmla="*/ 131296 w 589817"/>
                <a:gd name="connsiteY11" fmla="*/ 456789 h 597591"/>
                <a:gd name="connsiteX12" fmla="*/ 131296 w 589817"/>
                <a:gd name="connsiteY12" fmla="*/ 405193 h 597591"/>
                <a:gd name="connsiteX13" fmla="*/ 206624 w 589817"/>
                <a:gd name="connsiteY13" fmla="*/ 329948 h 597591"/>
                <a:gd name="connsiteX14" fmla="*/ 206624 w 589817"/>
                <a:gd name="connsiteY14" fmla="*/ 312749 h 597591"/>
                <a:gd name="connsiteX15" fmla="*/ 188330 w 589817"/>
                <a:gd name="connsiteY15" fmla="*/ 294476 h 597591"/>
                <a:gd name="connsiteX16" fmla="*/ 188330 w 589817"/>
                <a:gd name="connsiteY16" fmla="*/ 243954 h 597591"/>
                <a:gd name="connsiteX17" fmla="*/ 352975 w 589817"/>
                <a:gd name="connsiteY17" fmla="*/ 79491 h 597591"/>
                <a:gd name="connsiteX18" fmla="*/ 361584 w 589817"/>
                <a:gd name="connsiteY18" fmla="*/ 75460 h 597591"/>
                <a:gd name="connsiteX19" fmla="*/ 46281 w 589817"/>
                <a:gd name="connsiteY19" fmla="*/ 8638 h 597591"/>
                <a:gd name="connsiteX20" fmla="*/ 91486 w 589817"/>
                <a:gd name="connsiteY20" fmla="*/ 57001 h 597591"/>
                <a:gd name="connsiteX21" fmla="*/ 91486 w 589817"/>
                <a:gd name="connsiteY21" fmla="*/ 456801 h 597591"/>
                <a:gd name="connsiteX22" fmla="*/ 138844 w 589817"/>
                <a:gd name="connsiteY22" fmla="*/ 505164 h 597591"/>
                <a:gd name="connsiteX23" fmla="*/ 541383 w 589817"/>
                <a:gd name="connsiteY23" fmla="*/ 505164 h 597591"/>
                <a:gd name="connsiteX24" fmla="*/ 589817 w 589817"/>
                <a:gd name="connsiteY24" fmla="*/ 550303 h 597591"/>
                <a:gd name="connsiteX25" fmla="*/ 541383 w 589817"/>
                <a:gd name="connsiteY25" fmla="*/ 595442 h 597591"/>
                <a:gd name="connsiteX26" fmla="*/ 138844 w 589817"/>
                <a:gd name="connsiteY26" fmla="*/ 595442 h 597591"/>
                <a:gd name="connsiteX27" fmla="*/ 91486 w 589817"/>
                <a:gd name="connsiteY27" fmla="*/ 596516 h 597591"/>
                <a:gd name="connsiteX28" fmla="*/ 46281 w 589817"/>
                <a:gd name="connsiteY28" fmla="*/ 597591 h 597591"/>
                <a:gd name="connsiteX29" fmla="*/ 1076 w 589817"/>
                <a:gd name="connsiteY29" fmla="*/ 596516 h 597591"/>
                <a:gd name="connsiteX30" fmla="*/ 0 w 589817"/>
                <a:gd name="connsiteY30" fmla="*/ 550303 h 597591"/>
                <a:gd name="connsiteX31" fmla="*/ 1076 w 589817"/>
                <a:gd name="connsiteY31" fmla="*/ 456801 h 597591"/>
                <a:gd name="connsiteX32" fmla="*/ 1076 w 589817"/>
                <a:gd name="connsiteY32" fmla="*/ 57001 h 597591"/>
                <a:gd name="connsiteX33" fmla="*/ 46281 w 589817"/>
                <a:gd name="connsiteY33" fmla="*/ 8638 h 597591"/>
                <a:gd name="connsiteX34" fmla="*/ 347607 w 589817"/>
                <a:gd name="connsiteY34" fmla="*/ 0 h 597591"/>
                <a:gd name="connsiteX35" fmla="*/ 470364 w 589817"/>
                <a:gd name="connsiteY35" fmla="*/ 0 h 597591"/>
                <a:gd name="connsiteX36" fmla="*/ 490823 w 589817"/>
                <a:gd name="connsiteY36" fmla="*/ 18267 h 597591"/>
                <a:gd name="connsiteX37" fmla="*/ 490823 w 589817"/>
                <a:gd name="connsiteY37" fmla="*/ 128945 h 597591"/>
                <a:gd name="connsiteX38" fmla="*/ 476824 w 589817"/>
                <a:gd name="connsiteY38" fmla="*/ 134317 h 597591"/>
                <a:gd name="connsiteX39" fmla="*/ 439136 w 589817"/>
                <a:gd name="connsiteY39" fmla="*/ 101007 h 597591"/>
                <a:gd name="connsiteX40" fmla="*/ 378834 w 589817"/>
                <a:gd name="connsiteY40" fmla="*/ 46205 h 597591"/>
                <a:gd name="connsiteX41" fmla="*/ 341146 w 589817"/>
                <a:gd name="connsiteY41" fmla="*/ 12895 h 597591"/>
                <a:gd name="connsiteX42" fmla="*/ 347607 w 589817"/>
                <a:gd name="connsiteY42" fmla="*/ 0 h 5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9817" h="597591">
                  <a:moveTo>
                    <a:pt x="361584" y="75460"/>
                  </a:moveTo>
                  <a:cubicBezTo>
                    <a:pt x="364813" y="75460"/>
                    <a:pt x="368041" y="76804"/>
                    <a:pt x="370193" y="79491"/>
                  </a:cubicBezTo>
                  <a:lnTo>
                    <a:pt x="403552" y="112813"/>
                  </a:lnTo>
                  <a:cubicBezTo>
                    <a:pt x="408933" y="117113"/>
                    <a:pt x="408933" y="125713"/>
                    <a:pt x="403552" y="130012"/>
                  </a:cubicBezTo>
                  <a:lnTo>
                    <a:pt x="273343" y="261153"/>
                  </a:lnTo>
                  <a:cubicBezTo>
                    <a:pt x="267963" y="265453"/>
                    <a:pt x="267963" y="272977"/>
                    <a:pt x="273343" y="277277"/>
                  </a:cubicBezTo>
                  <a:lnTo>
                    <a:pt x="291637" y="296625"/>
                  </a:lnTo>
                  <a:cubicBezTo>
                    <a:pt x="298094" y="303075"/>
                    <a:pt x="302398" y="311674"/>
                    <a:pt x="302398" y="321349"/>
                  </a:cubicBezTo>
                  <a:cubicBezTo>
                    <a:pt x="302398" y="331023"/>
                    <a:pt x="298094" y="340697"/>
                    <a:pt x="291637" y="347147"/>
                  </a:cubicBezTo>
                  <a:lnTo>
                    <a:pt x="181874" y="456789"/>
                  </a:lnTo>
                  <a:cubicBezTo>
                    <a:pt x="175417" y="463238"/>
                    <a:pt x="165732" y="466463"/>
                    <a:pt x="156047" y="466463"/>
                  </a:cubicBezTo>
                  <a:cubicBezTo>
                    <a:pt x="147438" y="466463"/>
                    <a:pt x="137753" y="463238"/>
                    <a:pt x="131296" y="456789"/>
                  </a:cubicBezTo>
                  <a:cubicBezTo>
                    <a:pt x="117307" y="442815"/>
                    <a:pt x="117307" y="419167"/>
                    <a:pt x="131296" y="405193"/>
                  </a:cubicBezTo>
                  <a:lnTo>
                    <a:pt x="206624" y="329948"/>
                  </a:lnTo>
                  <a:cubicBezTo>
                    <a:pt x="212005" y="325648"/>
                    <a:pt x="212005" y="318124"/>
                    <a:pt x="206624" y="312749"/>
                  </a:cubicBezTo>
                  <a:lnTo>
                    <a:pt x="188330" y="294476"/>
                  </a:lnTo>
                  <a:cubicBezTo>
                    <a:pt x="174341" y="280502"/>
                    <a:pt x="174341" y="257928"/>
                    <a:pt x="188330" y="243954"/>
                  </a:cubicBezTo>
                  <a:cubicBezTo>
                    <a:pt x="188330" y="243954"/>
                    <a:pt x="318540" y="113888"/>
                    <a:pt x="352975" y="79491"/>
                  </a:cubicBezTo>
                  <a:cubicBezTo>
                    <a:pt x="355127" y="76804"/>
                    <a:pt x="358356" y="75460"/>
                    <a:pt x="361584" y="75460"/>
                  </a:cubicBezTo>
                  <a:close/>
                  <a:moveTo>
                    <a:pt x="46281" y="8638"/>
                  </a:moveTo>
                  <a:cubicBezTo>
                    <a:pt x="71036" y="8638"/>
                    <a:pt x="91486" y="30133"/>
                    <a:pt x="91486" y="57001"/>
                  </a:cubicBezTo>
                  <a:lnTo>
                    <a:pt x="91486" y="456801"/>
                  </a:lnTo>
                  <a:cubicBezTo>
                    <a:pt x="91486" y="483670"/>
                    <a:pt x="113012" y="505164"/>
                    <a:pt x="138844" y="505164"/>
                  </a:cubicBezTo>
                  <a:lnTo>
                    <a:pt x="541383" y="505164"/>
                  </a:lnTo>
                  <a:cubicBezTo>
                    <a:pt x="568291" y="505164"/>
                    <a:pt x="589817" y="524509"/>
                    <a:pt x="589817" y="550303"/>
                  </a:cubicBezTo>
                  <a:cubicBezTo>
                    <a:pt x="589817" y="575022"/>
                    <a:pt x="568291" y="595442"/>
                    <a:pt x="541383" y="595442"/>
                  </a:cubicBezTo>
                  <a:lnTo>
                    <a:pt x="138844" y="595442"/>
                  </a:lnTo>
                  <a:cubicBezTo>
                    <a:pt x="113012" y="595442"/>
                    <a:pt x="91486" y="595442"/>
                    <a:pt x="91486" y="596516"/>
                  </a:cubicBezTo>
                  <a:cubicBezTo>
                    <a:pt x="91486" y="597591"/>
                    <a:pt x="71036" y="597591"/>
                    <a:pt x="46281" y="597591"/>
                  </a:cubicBezTo>
                  <a:cubicBezTo>
                    <a:pt x="20450" y="597591"/>
                    <a:pt x="1076" y="597591"/>
                    <a:pt x="1076" y="596516"/>
                  </a:cubicBezTo>
                  <a:cubicBezTo>
                    <a:pt x="0" y="595442"/>
                    <a:pt x="0" y="575022"/>
                    <a:pt x="0" y="550303"/>
                  </a:cubicBezTo>
                  <a:cubicBezTo>
                    <a:pt x="0" y="524509"/>
                    <a:pt x="1076" y="483670"/>
                    <a:pt x="1076" y="456801"/>
                  </a:cubicBezTo>
                  <a:lnTo>
                    <a:pt x="1076" y="57001"/>
                  </a:lnTo>
                  <a:cubicBezTo>
                    <a:pt x="1076" y="30133"/>
                    <a:pt x="20450" y="8638"/>
                    <a:pt x="46281" y="8638"/>
                  </a:cubicBezTo>
                  <a:close/>
                  <a:moveTo>
                    <a:pt x="347607" y="0"/>
                  </a:moveTo>
                  <a:lnTo>
                    <a:pt x="470364" y="0"/>
                  </a:lnTo>
                  <a:cubicBezTo>
                    <a:pt x="482208" y="0"/>
                    <a:pt x="490823" y="8597"/>
                    <a:pt x="490823" y="18267"/>
                  </a:cubicBezTo>
                  <a:lnTo>
                    <a:pt x="490823" y="128945"/>
                  </a:lnTo>
                  <a:cubicBezTo>
                    <a:pt x="490823" y="138616"/>
                    <a:pt x="484362" y="141839"/>
                    <a:pt x="476824" y="134317"/>
                  </a:cubicBezTo>
                  <a:lnTo>
                    <a:pt x="439136" y="101007"/>
                  </a:lnTo>
                  <a:lnTo>
                    <a:pt x="378834" y="46205"/>
                  </a:lnTo>
                  <a:lnTo>
                    <a:pt x="341146" y="12895"/>
                  </a:lnTo>
                  <a:cubicBezTo>
                    <a:pt x="333608" y="6447"/>
                    <a:pt x="335762" y="0"/>
                    <a:pt x="3476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grpSp>
        <p:nvGrpSpPr>
          <p:cNvPr id="50" name="组合 49"/>
          <p:cNvGrpSpPr/>
          <p:nvPr/>
        </p:nvGrpSpPr>
        <p:grpSpPr>
          <a:xfrm>
            <a:off x="2869406" y="3838575"/>
            <a:ext cx="490538" cy="490538"/>
            <a:chOff x="1121996" y="1976559"/>
            <a:chExt cx="1589454" cy="1589454"/>
          </a:xfrm>
        </p:grpSpPr>
        <p:sp>
          <p:nvSpPr>
            <p:cNvPr id="51" name="椭圆 50"/>
            <p:cNvSpPr/>
            <p:nvPr/>
          </p:nvSpPr>
          <p:spPr>
            <a:xfrm>
              <a:off x="1121996" y="1976559"/>
              <a:ext cx="1589454" cy="1589454"/>
            </a:xfrm>
            <a:prstGeom prst="ellipse">
              <a:avLst/>
            </a:prstGeom>
            <a:solidFill>
              <a:srgbClr val="376092"/>
            </a:solidFill>
            <a:ln w="5715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sp>
          <p:nvSpPr>
            <p:cNvPr id="52" name="椭圆 22"/>
            <p:cNvSpPr/>
            <p:nvPr/>
          </p:nvSpPr>
          <p:spPr>
            <a:xfrm>
              <a:off x="1477108" y="2363885"/>
              <a:ext cx="879230" cy="814801"/>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方正黑体简体" panose="02010601030101010101" pitchFamily="2" charset="-122"/>
                <a:ea typeface="方正黑体简体" panose="02010601030101010101" pitchFamily="2" charset="-122"/>
                <a:cs typeface="+mn-ea"/>
                <a:sym typeface="+mn-lt"/>
              </a:endParaRPr>
            </a:p>
          </p:txBody>
        </p:sp>
      </p:grpSp>
      <p:sp>
        <p:nvSpPr>
          <p:cNvPr id="25" name="文本框 6"/>
          <p:cNvSpPr txBox="1"/>
          <p:nvPr/>
        </p:nvSpPr>
        <p:spPr>
          <a:xfrm>
            <a:off x="1302103" y="2008334"/>
            <a:ext cx="1458642" cy="6902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销售管理</a:t>
            </a:r>
            <a:endParaRPr lang="zh-CN" altLang="en-US" sz="9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出库管理</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退货管理</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27" name="文本框 6"/>
          <p:cNvSpPr txBox="1"/>
          <p:nvPr/>
        </p:nvSpPr>
        <p:spPr>
          <a:xfrm>
            <a:off x="1302103" y="2953888"/>
            <a:ext cx="1458642" cy="869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管理员管理</a:t>
            </a:r>
            <a:endParaRPr lang="zh-CN" altLang="en-US" sz="9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用户资料管理</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用户</a:t>
            </a: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权限管理</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用户密码重置</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28" name="文本框 6"/>
          <p:cNvSpPr txBox="1"/>
          <p:nvPr/>
        </p:nvSpPr>
        <p:spPr>
          <a:xfrm>
            <a:off x="1302103" y="3899442"/>
            <a:ext cx="1458642" cy="5105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库存查询</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根据条件组合查询数据</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9" name="文本框 6"/>
          <p:cNvSpPr txBox="1"/>
          <p:nvPr/>
        </p:nvSpPr>
        <p:spPr>
          <a:xfrm>
            <a:off x="3372326" y="2008334"/>
            <a:ext cx="1458642" cy="10490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基本资料维护</a:t>
            </a:r>
            <a:endParaRPr lang="zh-CN" altLang="en-US" sz="9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销售员资料维护</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客户资料维护</a:t>
            </a:r>
            <a:endPar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商品资料维护</a:t>
            </a:r>
            <a:r>
              <a:rPr lang="en-US" altLang="zh-CN" sz="900"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a:t>
            </a:r>
            <a:endParaRPr lang="zh-CN" altLang="en-US" sz="9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endParaRPr lang="en-US" altLang="zh-CN" sz="9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文本框 6"/>
          <p:cNvSpPr txBox="1"/>
          <p:nvPr/>
        </p:nvSpPr>
        <p:spPr>
          <a:xfrm>
            <a:off x="3372326" y="2953888"/>
            <a:ext cx="1458642" cy="869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报表导出</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导出采购数据</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导出商品资料</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导出采购年度报表</a:t>
            </a:r>
            <a:r>
              <a:rPr lang="en-US" altLang="zh-CN"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a:t>
            </a:r>
            <a:endParaRPr lang="en-US" altLang="zh-CN"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31" name="文本框 6"/>
          <p:cNvSpPr txBox="1"/>
          <p:nvPr/>
        </p:nvSpPr>
        <p:spPr>
          <a:xfrm>
            <a:off x="3372326" y="3899442"/>
            <a:ext cx="1458642" cy="6902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685800">
              <a:lnSpc>
                <a:spcPct val="130000"/>
              </a:lnSpc>
              <a:defRPr/>
            </a:pPr>
            <a:r>
              <a:rPr lang="zh-CN" altLang="en-US" sz="1200" b="1" kern="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rPr>
              <a:t>采购维护</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购入管理</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a:p>
            <a:pPr algn="just" defTabSz="685800">
              <a:lnSpc>
                <a:spcPct val="130000"/>
              </a:lnSpc>
              <a:defRPr/>
            </a:pPr>
            <a:r>
              <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退货管理</a:t>
            </a:r>
            <a:endParaRPr lang="zh-CN" altLang="en-US" sz="900" kern="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2" name="组合 31"/>
          <p:cNvGrpSpPr/>
          <p:nvPr/>
        </p:nvGrpSpPr>
        <p:grpSpPr>
          <a:xfrm>
            <a:off x="5495911" y="1805619"/>
            <a:ext cx="1808311" cy="2715399"/>
            <a:chOff x="6818242" y="1594564"/>
            <a:chExt cx="2411081" cy="3620525"/>
          </a:xfrm>
        </p:grpSpPr>
        <p:sp>
          <p:nvSpPr>
            <p:cNvPr id="33" name="文本框 6"/>
            <p:cNvSpPr txBox="1"/>
            <p:nvPr/>
          </p:nvSpPr>
          <p:spPr>
            <a:xfrm>
              <a:off x="6818242" y="2046868"/>
              <a:ext cx="2411081" cy="3168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fontAlgn="base">
                <a:lnSpc>
                  <a:spcPct val="150000"/>
                </a:lnSpc>
                <a:spcBef>
                  <a:spcPct val="0"/>
                </a:spcBef>
                <a:spcAft>
                  <a:spcPct val="0"/>
                </a:spcAft>
                <a:defRPr/>
              </a:pPr>
              <a:r>
                <a:rPr lang="en-US" altLang="zh-CN" sz="900" kern="0" dirty="0">
                  <a:solidFill>
                    <a:schemeClr val="bg1"/>
                  </a:solidFill>
                  <a:latin typeface="方正黑体简体" panose="02010601030101010101" pitchFamily="2" charset="-122"/>
                  <a:ea typeface="方正黑体简体" panose="02010601030101010101" pitchFamily="2" charset="-122"/>
                  <a:cs typeface="+mn-ea"/>
                  <a:sym typeface="+mn-lt"/>
                </a:rPr>
                <a:t>      </a:t>
              </a:r>
              <a:r>
                <a:rPr lang="zh-CN" altLang="en-US" sz="900" kern="0" dirty="0">
                  <a:solidFill>
                    <a:schemeClr val="bg1"/>
                  </a:solidFill>
                  <a:latin typeface="方正黑体简体" panose="02010601030101010101" pitchFamily="2" charset="-122"/>
                  <a:ea typeface="方正黑体简体" panose="02010601030101010101" pitchFamily="2" charset="-122"/>
                  <a:cs typeface="+mn-ea"/>
                  <a:sym typeface="+mn-lt"/>
                </a:rPr>
                <a:t>销售管理负责对商品的出库以及退货进行管理。基本资料维护分为：销售员资料维护、客户资料维护、商品资料维护、供应商资料维护。管理员管理功能则负责对用户信息的管理以及权限授予。报表导出负责导出采购数据或者商品资料。库存查询则方便用户根据条件组合查询。采购维护负责对商品进行进货以及退货处理。</a:t>
              </a:r>
              <a:endParaRPr lang="zh-CN" altLang="en-US" sz="900" kern="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4" name="文本框 7"/>
            <p:cNvSpPr txBox="1"/>
            <p:nvPr/>
          </p:nvSpPr>
          <p:spPr>
            <a:xfrm>
              <a:off x="7117093" y="1594564"/>
              <a:ext cx="1813378" cy="4089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defRPr/>
              </a:pPr>
              <a:r>
                <a:rPr lang="zh-CN" altLang="en-US" sz="1400" b="1" kern="0" dirty="0">
                  <a:gradFill>
                    <a:gsLst>
                      <a:gs pos="0">
                        <a:schemeClr val="bg1"/>
                      </a:gs>
                      <a:gs pos="100000">
                        <a:schemeClr val="bg1">
                          <a:lumMod val="95000"/>
                        </a:schemeClr>
                      </a:gs>
                    </a:gsLst>
                    <a:lin ang="5400000" scaled="1"/>
                  </a:gradFill>
                  <a:latin typeface="方正黑体简体" panose="02010601030101010101" pitchFamily="2" charset="-122"/>
                  <a:ea typeface="方正黑体简体" panose="02010601030101010101" pitchFamily="2" charset="-122"/>
                  <a:cs typeface="+mn-ea"/>
                  <a:sym typeface="+mn-lt"/>
                </a:rPr>
                <a:t>功能分类概述</a:t>
              </a:r>
              <a:endParaRPr lang="zh-CN" altLang="en-US" sz="1400" b="1" kern="0" dirty="0">
                <a:gradFill>
                  <a:gsLst>
                    <a:gs pos="0">
                      <a:schemeClr val="bg1"/>
                    </a:gs>
                    <a:gs pos="100000">
                      <a:schemeClr val="bg1">
                        <a:lumMod val="95000"/>
                      </a:schemeClr>
                    </a:gs>
                  </a:gsLst>
                  <a:lin ang="5400000" scaled="1"/>
                </a:gradFill>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childTnLst>
                                </p:cTn>
                              </p:par>
                              <p:par>
                                <p:cTn id="50" presetID="53" presetClass="entr" presetSubtype="16"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Effect transition="in" filter="fade">
                                      <p:cBhvr>
                                        <p:cTn id="54" dur="500"/>
                                        <p:tgtEl>
                                          <p:spTgt spid="50"/>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childTnLst>
                          </p:cTn>
                        </p:par>
                        <p:par>
                          <p:cTn id="59" fill="hold">
                            <p:stCondLst>
                              <p:cond delay="2500"/>
                            </p:stCondLst>
                            <p:childTnLst>
                              <p:par>
                                <p:cTn id="60" presetID="22" presetClass="entr" presetSubtype="8"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par>
                          <p:cTn id="63" fill="hold">
                            <p:stCondLst>
                              <p:cond delay="3000"/>
                            </p:stCondLst>
                            <p:childTnLst>
                              <p:par>
                                <p:cTn id="64" presetID="22" presetClass="entr" presetSubtype="8"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par>
                          <p:cTn id="67" fill="hold">
                            <p:stCondLst>
                              <p:cond delay="3500"/>
                            </p:stCondLst>
                            <p:childTnLst>
                              <p:par>
                                <p:cTn id="68" presetID="22" presetClass="entr" presetSubtype="8"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par>
                          <p:cTn id="71" fill="hold">
                            <p:stCondLst>
                              <p:cond delay="4000"/>
                            </p:stCondLst>
                            <p:childTnLst>
                              <p:par>
                                <p:cTn id="72" presetID="22" presetClass="entr" presetSubtype="8"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childTnLst>
                          </p:cTn>
                        </p:par>
                        <p:par>
                          <p:cTn id="75" fill="hold">
                            <p:stCondLst>
                              <p:cond delay="4500"/>
                            </p:stCondLst>
                            <p:childTnLst>
                              <p:par>
                                <p:cTn id="76" presetID="22" presetClass="entr" presetSubtype="8"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P spid="27"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403634">
            <a:off x="1054518" y="2484857"/>
            <a:ext cx="759943" cy="759943"/>
          </a:xfrm>
          <a:prstGeom prst="rect">
            <a:avLst/>
          </a:prstGeom>
          <a:solidFill>
            <a:srgbClr val="376092"/>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45" name="Group 75"/>
          <p:cNvGrpSpPr/>
          <p:nvPr/>
        </p:nvGrpSpPr>
        <p:grpSpPr>
          <a:xfrm>
            <a:off x="1252432" y="2656156"/>
            <a:ext cx="316224" cy="422113"/>
            <a:chOff x="2639219" y="3510757"/>
            <a:chExt cx="348456" cy="465138"/>
          </a:xfrm>
          <a:solidFill>
            <a:schemeClr val="bg1"/>
          </a:solidFill>
        </p:grpSpPr>
        <p:sp>
          <p:nvSpPr>
            <p:cNvPr id="46"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47"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grpSp>
      <p:sp>
        <p:nvSpPr>
          <p:cNvPr id="48" name="矩形 47"/>
          <p:cNvSpPr/>
          <p:nvPr/>
        </p:nvSpPr>
        <p:spPr>
          <a:xfrm rot="13403634">
            <a:off x="4192074" y="2484857"/>
            <a:ext cx="759943" cy="759943"/>
          </a:xfrm>
          <a:prstGeom prst="rect">
            <a:avLst/>
          </a:prstGeom>
          <a:solidFill>
            <a:srgbClr val="376092"/>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49" name="Group 82"/>
          <p:cNvGrpSpPr/>
          <p:nvPr/>
        </p:nvGrpSpPr>
        <p:grpSpPr>
          <a:xfrm>
            <a:off x="4361351" y="2654493"/>
            <a:ext cx="421392" cy="421392"/>
            <a:chOff x="4439444" y="2582069"/>
            <a:chExt cx="464344" cy="464344"/>
          </a:xfrm>
          <a:solidFill>
            <a:schemeClr val="bg1"/>
          </a:solidFill>
        </p:grpSpPr>
        <p:sp>
          <p:nvSpPr>
            <p:cNvPr id="50"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51"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52"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grpSp>
      <p:sp>
        <p:nvSpPr>
          <p:cNvPr id="53" name="矩形 52"/>
          <p:cNvSpPr/>
          <p:nvPr/>
        </p:nvSpPr>
        <p:spPr>
          <a:xfrm rot="13403634">
            <a:off x="7296414" y="2484857"/>
            <a:ext cx="759943" cy="759943"/>
          </a:xfrm>
          <a:prstGeom prst="rect">
            <a:avLst/>
          </a:prstGeom>
          <a:solidFill>
            <a:srgbClr val="376092"/>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54" name="Group 102"/>
          <p:cNvGrpSpPr/>
          <p:nvPr/>
        </p:nvGrpSpPr>
        <p:grpSpPr>
          <a:xfrm>
            <a:off x="7491243" y="2631145"/>
            <a:ext cx="348258" cy="383084"/>
            <a:chOff x="4439444" y="1652588"/>
            <a:chExt cx="464344" cy="464344"/>
          </a:xfrm>
          <a:solidFill>
            <a:schemeClr val="bg1"/>
          </a:solidFill>
        </p:grpSpPr>
        <p:sp>
          <p:nvSpPr>
            <p:cNvPr id="55"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56"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57"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grpSp>
      <p:sp>
        <p:nvSpPr>
          <p:cNvPr id="58" name="矩形 57"/>
          <p:cNvSpPr/>
          <p:nvPr/>
        </p:nvSpPr>
        <p:spPr>
          <a:xfrm rot="13403634">
            <a:off x="5744244" y="2484857"/>
            <a:ext cx="759943" cy="759943"/>
          </a:xfrm>
          <a:prstGeom prst="rect">
            <a:avLst/>
          </a:prstGeom>
          <a:solidFill>
            <a:srgbClr val="376092"/>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59" name="Group 52"/>
          <p:cNvGrpSpPr/>
          <p:nvPr/>
        </p:nvGrpSpPr>
        <p:grpSpPr>
          <a:xfrm>
            <a:off x="5913518" y="2653772"/>
            <a:ext cx="421392" cy="422113"/>
            <a:chOff x="9145588" y="4435475"/>
            <a:chExt cx="464344" cy="465138"/>
          </a:xfrm>
          <a:solidFill>
            <a:schemeClr val="bg1"/>
          </a:solidFill>
        </p:grpSpPr>
        <p:sp>
          <p:nvSpPr>
            <p:cNvPr id="6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6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grpSp>
      <p:sp>
        <p:nvSpPr>
          <p:cNvPr id="69" name="矩形 68"/>
          <p:cNvSpPr/>
          <p:nvPr/>
        </p:nvSpPr>
        <p:spPr>
          <a:xfrm rot="13403634">
            <a:off x="2617260" y="2484857"/>
            <a:ext cx="759943" cy="759943"/>
          </a:xfrm>
          <a:prstGeom prst="rect">
            <a:avLst/>
          </a:prstGeom>
          <a:solidFill>
            <a:srgbClr val="376092"/>
          </a:solidFill>
          <a:ln>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lumMod val="65000"/>
                  <a:lumOff val="3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70" name="Group 68"/>
          <p:cNvGrpSpPr/>
          <p:nvPr/>
        </p:nvGrpSpPr>
        <p:grpSpPr>
          <a:xfrm>
            <a:off x="2830837" y="2677906"/>
            <a:ext cx="318530" cy="422113"/>
            <a:chOff x="3582988" y="3510757"/>
            <a:chExt cx="319088" cy="465138"/>
          </a:xfrm>
          <a:solidFill>
            <a:schemeClr val="bg1"/>
          </a:solidFill>
        </p:grpSpPr>
        <p:sp>
          <p:nvSpPr>
            <p:cNvPr id="71"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sp>
          <p:nvSpPr>
            <p:cNvPr id="72"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方正黑体简体" panose="02010601030101010101" pitchFamily="2" charset="-122"/>
                <a:ea typeface="方正黑体简体" panose="02010601030101010101" pitchFamily="2" charset="-122"/>
                <a:cs typeface="+mn-ea"/>
                <a:sym typeface="+mn-lt"/>
              </a:endParaRPr>
            </a:p>
          </p:txBody>
        </p:sp>
      </p:grpSp>
      <p:sp>
        <p:nvSpPr>
          <p:cNvPr id="73" name="矩形 72"/>
          <p:cNvSpPr/>
          <p:nvPr/>
        </p:nvSpPr>
        <p:spPr>
          <a:xfrm>
            <a:off x="6738965" y="3940233"/>
            <a:ext cx="1771727" cy="514350"/>
          </a:xfrm>
          <a:prstGeom prst="rect">
            <a:avLst/>
          </a:prstGeom>
        </p:spPr>
        <p:txBody>
          <a:bodyPr wrap="square">
            <a:spAutoFit/>
          </a:bodyPr>
          <a:lstStyle/>
          <a:p>
            <a:pPr algn="ct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超级管理员可以对用户信息进行核对。</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74" name="矩形 7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872441" y="3665119"/>
            <a:ext cx="1551167" cy="275590"/>
          </a:xfrm>
          <a:prstGeom prst="rect">
            <a:avLst/>
          </a:prstGeom>
        </p:spPr>
        <p:txBody>
          <a:bodyPr wrap="square">
            <a:spAutoFit/>
          </a:bodyPr>
          <a:lstStyle/>
          <a:p>
            <a:pPr algn="ctr" fontAlgn="base">
              <a:spcBef>
                <a:spcPct val="0"/>
              </a:spcBef>
              <a:spcAft>
                <a:spcPct val="0"/>
              </a:spcAft>
              <a:defRPr/>
            </a:pPr>
            <a:r>
              <a:rPr lang="zh-CN" sz="1200" dirty="0">
                <a:solidFill>
                  <a:srgbClr val="376092"/>
                </a:solidFill>
                <a:latin typeface="方正黑体简体" panose="02010601030101010101" pitchFamily="2" charset="-122"/>
                <a:ea typeface="方正黑体简体" panose="02010601030101010101" pitchFamily="2" charset="-122"/>
                <a:cs typeface="+mn-ea"/>
                <a:sym typeface="+mn-lt"/>
              </a:rPr>
              <a:t>查看用户信息</a:t>
            </a:r>
            <a:endParaRPr lang="zh-CN"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6" name="矩形 75"/>
          <p:cNvSpPr/>
          <p:nvPr/>
        </p:nvSpPr>
        <p:spPr>
          <a:xfrm>
            <a:off x="3632197" y="3940233"/>
            <a:ext cx="1771727" cy="725805"/>
          </a:xfrm>
          <a:prstGeom prst="rect">
            <a:avLst/>
          </a:prstGeom>
        </p:spPr>
        <p:txBody>
          <a:bodyPr wrap="square">
            <a:spAutoFit/>
          </a:bodyPr>
          <a:lstStyle/>
          <a:p>
            <a:pPr algn="ct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超级管理员对用户基本信息进行修改，删除，也可以添加新用户。</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09" name="矩形 10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3765673" y="3665119"/>
            <a:ext cx="1551167" cy="275590"/>
          </a:xfrm>
          <a:prstGeom prst="rect">
            <a:avLst/>
          </a:prstGeom>
        </p:spPr>
        <p:txBody>
          <a:bodyPr wrap="square">
            <a:spAutoFit/>
          </a:bodyPr>
          <a:lstStyle/>
          <a:p>
            <a:pPr algn="ctr" fontAlgn="base">
              <a:spcBef>
                <a:spcPct val="0"/>
              </a:spcBef>
              <a:spcAft>
                <a:spcPct val="0"/>
              </a:spcAft>
              <a:defRPr/>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维护用户信息</a:t>
            </a:r>
            <a:endParaRPr lang="en-US" altLang="zh-CN"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111" name="矩形 110"/>
          <p:cNvSpPr/>
          <p:nvPr/>
        </p:nvSpPr>
        <p:spPr>
          <a:xfrm>
            <a:off x="525429" y="3940233"/>
            <a:ext cx="1771727" cy="514350"/>
          </a:xfrm>
          <a:prstGeom prst="rect">
            <a:avLst/>
          </a:prstGeom>
        </p:spPr>
        <p:txBody>
          <a:bodyPr wrap="square">
            <a:spAutoFit/>
          </a:bodyPr>
          <a:lstStyle/>
          <a:p>
            <a:pPr algn="ct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超级管理员可以实时对普通用户权限进行锁定</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12" name="矩形 1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58905" y="3665119"/>
            <a:ext cx="1551167" cy="275590"/>
          </a:xfrm>
          <a:prstGeom prst="rect">
            <a:avLst/>
          </a:prstGeom>
        </p:spPr>
        <p:txBody>
          <a:bodyPr wrap="square">
            <a:spAutoFit/>
          </a:bodyPr>
          <a:lstStyle/>
          <a:p>
            <a:pPr algn="ctr" fontAlgn="base">
              <a:spcBef>
                <a:spcPct val="0"/>
              </a:spcBef>
              <a:spcAft>
                <a:spcPct val="0"/>
              </a:spcAft>
              <a:defRPr/>
            </a:pPr>
            <a:r>
              <a:rPr lang="zh-CN" sz="1200" dirty="0">
                <a:solidFill>
                  <a:srgbClr val="376092"/>
                </a:solidFill>
                <a:latin typeface="方正黑体简体" panose="02010601030101010101" pitchFamily="2" charset="-122"/>
                <a:ea typeface="方正黑体简体" panose="02010601030101010101" pitchFamily="2" charset="-122"/>
                <a:cs typeface="+mn-ea"/>
                <a:sym typeface="+mn-lt"/>
              </a:rPr>
              <a:t>锁定用户权限</a:t>
            </a:r>
            <a:endParaRPr lang="zh-CN"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114" name="矩形 113"/>
          <p:cNvSpPr/>
          <p:nvPr/>
        </p:nvSpPr>
        <p:spPr>
          <a:xfrm>
            <a:off x="2100483" y="1449329"/>
            <a:ext cx="1771727" cy="514350"/>
          </a:xfrm>
          <a:prstGeom prst="rect">
            <a:avLst/>
          </a:prstGeom>
        </p:spPr>
        <p:txBody>
          <a:bodyPr wrap="square">
            <a:spAutoFit/>
          </a:bodyPr>
          <a:lstStyle/>
          <a:p>
            <a:pPr algn="ctr">
              <a:lnSpc>
                <a:spcPts val="165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对于一般用户可以授予其指定功能的访问权限</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15" name="矩形 1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2210763" y="1174875"/>
            <a:ext cx="1551167" cy="275590"/>
          </a:xfrm>
          <a:prstGeom prst="rect">
            <a:avLst/>
          </a:prstGeom>
        </p:spPr>
        <p:txBody>
          <a:bodyPr wrap="square">
            <a:spAutoFit/>
          </a:bodyPr>
          <a:lstStyle/>
          <a:p>
            <a:pPr algn="ctr" fontAlgn="base">
              <a:spcBef>
                <a:spcPct val="0"/>
              </a:spcBef>
              <a:spcAft>
                <a:spcPct val="0"/>
              </a:spcAft>
              <a:defRPr/>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权限授予</a:t>
            </a:r>
            <a:endParaRPr lang="en-US" altLang="zh-CN"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117" name="矩形 116"/>
          <p:cNvSpPr/>
          <p:nvPr/>
        </p:nvSpPr>
        <p:spPr>
          <a:xfrm>
            <a:off x="5182021" y="1449989"/>
            <a:ext cx="1771727" cy="302895"/>
          </a:xfrm>
          <a:prstGeom prst="rect">
            <a:avLst/>
          </a:prstGeom>
        </p:spPr>
        <p:txBody>
          <a:bodyPr wrap="square">
            <a:spAutoFit/>
          </a:bodyPr>
          <a:lstStyle/>
          <a:p>
            <a:pPr algn="ctr">
              <a:lnSpc>
                <a:spcPts val="165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超级管理员可以更改用户密码。</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118" name="矩形 11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5315497" y="1174875"/>
            <a:ext cx="1551167" cy="275590"/>
          </a:xfrm>
          <a:prstGeom prst="rect">
            <a:avLst/>
          </a:prstGeom>
        </p:spPr>
        <p:txBody>
          <a:bodyPr wrap="square">
            <a:spAutoFit/>
          </a:bodyPr>
          <a:lstStyle/>
          <a:p>
            <a:pPr algn="ctr" fontAlgn="base">
              <a:spcBef>
                <a:spcPct val="0"/>
              </a:spcBef>
              <a:spcAft>
                <a:spcPct val="0"/>
              </a:spcAft>
              <a:defRPr/>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重置密码</a:t>
            </a:r>
            <a:endParaRPr lang="en-US" altLang="zh-CN"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77" name="组合 76"/>
          <p:cNvGrpSpPr/>
          <p:nvPr/>
        </p:nvGrpSpPr>
        <p:grpSpPr>
          <a:xfrm>
            <a:off x="251900" y="155730"/>
            <a:ext cx="8568572" cy="625338"/>
            <a:chOff x="251900" y="155730"/>
            <a:chExt cx="8568572" cy="625338"/>
          </a:xfrm>
        </p:grpSpPr>
        <p:cxnSp>
          <p:nvCxnSpPr>
            <p:cNvPr id="78" name="直接连接符 7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31640" y="255120"/>
              <a:ext cx="1456055"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管理员管理</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7" name="文本框 4"/>
              <p:cNvSpPr txBox="1"/>
              <p:nvPr/>
            </p:nvSpPr>
            <p:spPr>
              <a:xfrm>
                <a:off x="973890" y="617339"/>
                <a:ext cx="1170552"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81" name="矩形 80"/>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amond(in)">
                                      <p:cBhvr>
                                        <p:cTn id="7" dur="2000"/>
                                        <p:tgtEl>
                                          <p:spTgt spid="44"/>
                                        </p:tgtEl>
                                      </p:cBhvr>
                                    </p:animEffect>
                                  </p:childTnLst>
                                </p:cTn>
                              </p:par>
                              <p:par>
                                <p:cTn id="8" presetID="8" presetClass="entr" presetSubtype="16"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amond(in)">
                                      <p:cBhvr>
                                        <p:cTn id="10" dur="2000"/>
                                        <p:tgtEl>
                                          <p:spTgt spid="45"/>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diamond(in)">
                                      <p:cBhvr>
                                        <p:cTn id="13" dur="2000"/>
                                        <p:tgtEl>
                                          <p:spTgt spid="48"/>
                                        </p:tgtEl>
                                      </p:cBhvr>
                                    </p:animEffect>
                                  </p:childTnLst>
                                </p:cTn>
                              </p:par>
                              <p:par>
                                <p:cTn id="14" presetID="8" presetClass="entr" presetSubtype="16"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diamond(in)">
                                      <p:cBhvr>
                                        <p:cTn id="16" dur="2000"/>
                                        <p:tgtEl>
                                          <p:spTgt spid="49"/>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amond(in)">
                                      <p:cBhvr>
                                        <p:cTn id="19" dur="2000"/>
                                        <p:tgtEl>
                                          <p:spTgt spid="53"/>
                                        </p:tgtEl>
                                      </p:cBhvr>
                                    </p:animEffect>
                                  </p:childTnLst>
                                </p:cTn>
                              </p:par>
                              <p:par>
                                <p:cTn id="20" presetID="8" presetClass="entr" presetSubtype="1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amond(in)">
                                      <p:cBhvr>
                                        <p:cTn id="22" dur="2000"/>
                                        <p:tgtEl>
                                          <p:spTgt spid="54"/>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diamond(in)">
                                      <p:cBhvr>
                                        <p:cTn id="25" dur="2000"/>
                                        <p:tgtEl>
                                          <p:spTgt spid="58"/>
                                        </p:tgtEl>
                                      </p:cBhvr>
                                    </p:animEffect>
                                  </p:childTnLst>
                                </p:cTn>
                              </p:par>
                              <p:par>
                                <p:cTn id="26" presetID="8" presetClass="entr" presetSubtype="16"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diamond(in)">
                                      <p:cBhvr>
                                        <p:cTn id="28" dur="2000"/>
                                        <p:tgtEl>
                                          <p:spTgt spid="59"/>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diamond(in)">
                                      <p:cBhvr>
                                        <p:cTn id="31" dur="2000"/>
                                        <p:tgtEl>
                                          <p:spTgt spid="69"/>
                                        </p:tgtEl>
                                      </p:cBhvr>
                                    </p:animEffect>
                                  </p:childTnLst>
                                </p:cTn>
                              </p:par>
                              <p:par>
                                <p:cTn id="32" presetID="8" presetClass="entr" presetSubtype="16"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diamond(in)">
                                      <p:cBhvr>
                                        <p:cTn id="34" dur="2000"/>
                                        <p:tgtEl>
                                          <p:spTgt spid="70"/>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diamond(in)">
                                      <p:cBhvr>
                                        <p:cTn id="37" dur="2000"/>
                                        <p:tgtEl>
                                          <p:spTgt spid="73"/>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diamond(in)">
                                      <p:cBhvr>
                                        <p:cTn id="40" dur="2000"/>
                                        <p:tgtEl>
                                          <p:spTgt spid="74"/>
                                        </p:tgtEl>
                                      </p:cBhvr>
                                    </p:animEffect>
                                  </p:childTnLst>
                                </p:cTn>
                              </p:par>
                              <p:par>
                                <p:cTn id="41" presetID="8" presetClass="entr" presetSubtype="16"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diamond(in)">
                                      <p:cBhvr>
                                        <p:cTn id="43" dur="2000"/>
                                        <p:tgtEl>
                                          <p:spTgt spid="76"/>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diamond(in)">
                                      <p:cBhvr>
                                        <p:cTn id="46" dur="2000"/>
                                        <p:tgtEl>
                                          <p:spTgt spid="109"/>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diamond(in)">
                                      <p:cBhvr>
                                        <p:cTn id="49" dur="2000"/>
                                        <p:tgtEl>
                                          <p:spTgt spid="111"/>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diamond(in)">
                                      <p:cBhvr>
                                        <p:cTn id="52" dur="2000"/>
                                        <p:tgtEl>
                                          <p:spTgt spid="112"/>
                                        </p:tgtEl>
                                      </p:cBhvr>
                                    </p:animEffect>
                                  </p:childTnLst>
                                </p:cTn>
                              </p:par>
                              <p:par>
                                <p:cTn id="53" presetID="8" presetClass="entr" presetSubtype="16"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diamond(in)">
                                      <p:cBhvr>
                                        <p:cTn id="55" dur="2000"/>
                                        <p:tgtEl>
                                          <p:spTgt spid="114"/>
                                        </p:tgtEl>
                                      </p:cBhvr>
                                    </p:animEffect>
                                  </p:childTnLst>
                                </p:cTn>
                              </p:par>
                              <p:par>
                                <p:cTn id="56" presetID="8" presetClass="entr" presetSubtype="16"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diamond(in)">
                                      <p:cBhvr>
                                        <p:cTn id="58" dur="2000"/>
                                        <p:tgtEl>
                                          <p:spTgt spid="115"/>
                                        </p:tgtEl>
                                      </p:cBhvr>
                                    </p:animEffect>
                                  </p:childTnLst>
                                </p:cTn>
                              </p:par>
                              <p:par>
                                <p:cTn id="59" presetID="8" presetClass="entr" presetSubtype="16"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diamond(in)">
                                      <p:cBhvr>
                                        <p:cTn id="61" dur="2000"/>
                                        <p:tgtEl>
                                          <p:spTgt spid="117"/>
                                        </p:tgtEl>
                                      </p:cBhvr>
                                    </p:animEffect>
                                  </p:childTnLst>
                                </p:cTn>
                              </p:par>
                              <p:par>
                                <p:cTn id="62" presetID="8" presetClass="entr" presetSubtype="16" fill="hold" grpId="0"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diamond(in)">
                                      <p:cBhvr>
                                        <p:cTn id="64" dur="2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P spid="53" grpId="0" animBg="1"/>
      <p:bldP spid="58" grpId="0" animBg="1"/>
      <p:bldP spid="69" grpId="0" animBg="1"/>
      <p:bldP spid="73" grpId="0"/>
      <p:bldP spid="74" grpId="0"/>
      <p:bldP spid="76" grpId="0"/>
      <p:bldP spid="109" grpId="0"/>
      <p:bldP spid="111" grpId="0"/>
      <p:bldP spid="112" grpId="0"/>
      <p:bldP spid="114" grpId="0"/>
      <p:bldP spid="115" grpId="0"/>
      <p:bldP spid="117" grpId="0"/>
      <p:bldP spid="1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1077446" y="1599651"/>
            <a:ext cx="1178884" cy="1158793"/>
            <a:chOff x="1077445" y="1599650"/>
            <a:chExt cx="1178884" cy="1158793"/>
          </a:xfrm>
        </p:grpSpPr>
        <p:sp>
          <p:nvSpPr>
            <p:cNvPr id="42" name="Rectangle: Rounded Corners 2"/>
            <p:cNvSpPr/>
            <p:nvPr/>
          </p:nvSpPr>
          <p:spPr>
            <a:xfrm rot="2702816">
              <a:off x="1077445" y="1599650"/>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3" name="Freeform: Shape 8"/>
            <p:cNvSpPr/>
            <p:nvPr/>
          </p:nvSpPr>
          <p:spPr>
            <a:xfrm rot="2702816">
              <a:off x="1142491"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4" name="TextBox 9"/>
            <p:cNvSpPr txBox="1"/>
            <p:nvPr/>
          </p:nvSpPr>
          <p:spPr>
            <a:xfrm>
              <a:off x="1860547" y="2005924"/>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01</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45" name="组合 44"/>
          <p:cNvGrpSpPr/>
          <p:nvPr/>
        </p:nvGrpSpPr>
        <p:grpSpPr>
          <a:xfrm>
            <a:off x="2532248" y="1599650"/>
            <a:ext cx="1178885" cy="1158793"/>
            <a:chOff x="2532247" y="1599649"/>
            <a:chExt cx="1178885" cy="1158793"/>
          </a:xfrm>
          <a:effectLst>
            <a:outerShdw blurRad="254000" dist="63500" dir="2700000" algn="tl" rotWithShape="0">
              <a:prstClr val="black">
                <a:alpha val="30000"/>
              </a:prstClr>
            </a:outerShdw>
          </a:effectLst>
        </p:grpSpPr>
        <p:sp>
          <p:nvSpPr>
            <p:cNvPr id="46" name="Rectangle: Rounded Corners 3"/>
            <p:cNvSpPr/>
            <p:nvPr/>
          </p:nvSpPr>
          <p:spPr>
            <a:xfrm rot="2702816">
              <a:off x="2532247" y="159964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7" name="Freeform: Shape 10"/>
            <p:cNvSpPr/>
            <p:nvPr/>
          </p:nvSpPr>
          <p:spPr>
            <a:xfrm rot="2702816">
              <a:off x="2597294" y="1664700"/>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8" name="TextBox 11"/>
            <p:cNvSpPr txBox="1"/>
            <p:nvPr/>
          </p:nvSpPr>
          <p:spPr>
            <a:xfrm>
              <a:off x="3315350" y="2005925"/>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02</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49" name="组合 48"/>
          <p:cNvGrpSpPr/>
          <p:nvPr/>
        </p:nvGrpSpPr>
        <p:grpSpPr>
          <a:xfrm>
            <a:off x="3987051" y="1599649"/>
            <a:ext cx="1178885" cy="1158793"/>
            <a:chOff x="3987050" y="1599648"/>
            <a:chExt cx="1178885" cy="1158793"/>
          </a:xfrm>
          <a:effectLst>
            <a:outerShdw blurRad="254000" dist="63500" dir="2700000" algn="tl" rotWithShape="0">
              <a:prstClr val="black">
                <a:alpha val="30000"/>
              </a:prstClr>
            </a:outerShdw>
          </a:effectLst>
        </p:grpSpPr>
        <p:sp>
          <p:nvSpPr>
            <p:cNvPr id="50" name="Rectangle: Rounded Corners 4"/>
            <p:cNvSpPr/>
            <p:nvPr/>
          </p:nvSpPr>
          <p:spPr>
            <a:xfrm rot="2702816">
              <a:off x="3987050" y="1599648"/>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1" name="Freeform: Shape 12"/>
            <p:cNvSpPr/>
            <p:nvPr/>
          </p:nvSpPr>
          <p:spPr>
            <a:xfrm rot="2702816">
              <a:off x="4052097"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2" name="TextBox 13"/>
            <p:cNvSpPr txBox="1"/>
            <p:nvPr/>
          </p:nvSpPr>
          <p:spPr>
            <a:xfrm>
              <a:off x="4770153" y="2005924"/>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03</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53" name="组合 52"/>
          <p:cNvGrpSpPr/>
          <p:nvPr/>
        </p:nvGrpSpPr>
        <p:grpSpPr>
          <a:xfrm>
            <a:off x="5441852" y="1599647"/>
            <a:ext cx="1178886" cy="1158793"/>
            <a:chOff x="5441852" y="1599646"/>
            <a:chExt cx="1178886" cy="1158793"/>
          </a:xfrm>
        </p:grpSpPr>
        <p:sp>
          <p:nvSpPr>
            <p:cNvPr id="54" name="Rectangle: Rounded Corners 5"/>
            <p:cNvSpPr/>
            <p:nvPr/>
          </p:nvSpPr>
          <p:spPr>
            <a:xfrm rot="2702816">
              <a:off x="5441852" y="1599646"/>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5" name="Freeform: Shape 14"/>
            <p:cNvSpPr/>
            <p:nvPr/>
          </p:nvSpPr>
          <p:spPr>
            <a:xfrm rot="2702816">
              <a:off x="5506900" y="1664697"/>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6" name="TextBox 15"/>
            <p:cNvSpPr txBox="1"/>
            <p:nvPr/>
          </p:nvSpPr>
          <p:spPr>
            <a:xfrm>
              <a:off x="6224956" y="2005922"/>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04</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57" name="组合 56"/>
          <p:cNvGrpSpPr/>
          <p:nvPr/>
        </p:nvGrpSpPr>
        <p:grpSpPr>
          <a:xfrm>
            <a:off x="6887671" y="1599643"/>
            <a:ext cx="1178886" cy="1158793"/>
            <a:chOff x="6887671" y="1599642"/>
            <a:chExt cx="1178886" cy="1158793"/>
          </a:xfrm>
        </p:grpSpPr>
        <p:sp>
          <p:nvSpPr>
            <p:cNvPr id="58" name="Freeform: Shape 16"/>
            <p:cNvSpPr/>
            <p:nvPr/>
          </p:nvSpPr>
          <p:spPr>
            <a:xfrm rot="2702816">
              <a:off x="6952719" y="1664693"/>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9" name="TextBox 17"/>
            <p:cNvSpPr txBox="1"/>
            <p:nvPr/>
          </p:nvSpPr>
          <p:spPr>
            <a:xfrm>
              <a:off x="7670775" y="2005918"/>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05</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60" name="Rectangle: Rounded Corners 7"/>
            <p:cNvSpPr/>
            <p:nvPr/>
          </p:nvSpPr>
          <p:spPr>
            <a:xfrm rot="2702816">
              <a:off x="6887671" y="1599642"/>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grpSp>
      <p:grpSp>
        <p:nvGrpSpPr>
          <p:cNvPr id="61" name="Group 18"/>
          <p:cNvGrpSpPr/>
          <p:nvPr/>
        </p:nvGrpSpPr>
        <p:grpSpPr>
          <a:xfrm>
            <a:off x="824791" y="3068403"/>
            <a:ext cx="7494422" cy="868558"/>
            <a:chOff x="1395236" y="2161845"/>
            <a:chExt cx="11763384" cy="1158077"/>
          </a:xfrm>
        </p:grpSpPr>
        <p:grpSp>
          <p:nvGrpSpPr>
            <p:cNvPr id="62" name="Group 19"/>
            <p:cNvGrpSpPr/>
            <p:nvPr/>
          </p:nvGrpSpPr>
          <p:grpSpPr>
            <a:xfrm>
              <a:off x="1395236" y="2161845"/>
              <a:ext cx="2315968" cy="1144374"/>
              <a:chOff x="1681446" y="5001250"/>
              <a:chExt cx="2315968" cy="1144374"/>
            </a:xfrm>
          </p:grpSpPr>
          <p:sp>
            <p:nvSpPr>
              <p:cNvPr id="75" name="TextBox 32"/>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订单出库</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6" name="TextBox 33"/>
              <p:cNvSpPr txBox="1"/>
              <p:nvPr/>
            </p:nvSpPr>
            <p:spPr bwMode="auto">
              <a:xfrm>
                <a:off x="1879599" y="5571395"/>
                <a:ext cx="2015683" cy="574229"/>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新增订单时，增加一条记录，出库信息为已成交。</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3" name="Group 20"/>
            <p:cNvGrpSpPr/>
            <p:nvPr/>
          </p:nvGrpSpPr>
          <p:grpSpPr>
            <a:xfrm>
              <a:off x="3757090" y="2161845"/>
              <a:ext cx="2315968" cy="1154880"/>
              <a:chOff x="1681446" y="5001250"/>
              <a:chExt cx="2315968" cy="1154880"/>
            </a:xfrm>
          </p:grpSpPr>
          <p:sp>
            <p:nvSpPr>
              <p:cNvPr id="73" name="TextBox 30"/>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交易记录与商品库存</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4" name="TextBox 31"/>
              <p:cNvSpPr txBox="1"/>
              <p:nvPr/>
            </p:nvSpPr>
            <p:spPr bwMode="auto">
              <a:xfrm>
                <a:off x="1854355" y="5581900"/>
                <a:ext cx="2015683"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新增订单后，客户信息中的交易信息发生更新，商品库存减少相应数量。</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4" name="Group 21"/>
            <p:cNvGrpSpPr/>
            <p:nvPr/>
          </p:nvGrpSpPr>
          <p:grpSpPr>
            <a:xfrm>
              <a:off x="6118944" y="2161845"/>
              <a:ext cx="2315968" cy="1144375"/>
              <a:chOff x="1681446" y="5001250"/>
              <a:chExt cx="2315968" cy="1144375"/>
            </a:xfrm>
          </p:grpSpPr>
          <p:sp>
            <p:nvSpPr>
              <p:cNvPr id="71" name="TextBox 28"/>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退货申请</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2" name="TextBox 29"/>
              <p:cNvSpPr txBox="1"/>
              <p:nvPr/>
            </p:nvSpPr>
            <p:spPr bwMode="auto">
              <a:xfrm>
                <a:off x="1785593" y="5571395"/>
                <a:ext cx="2090234"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若客户提交退货则撤销交易记录变化，并且退货信息增加一条记录。</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5" name="Group 22"/>
            <p:cNvGrpSpPr/>
            <p:nvPr/>
          </p:nvGrpSpPr>
          <p:grpSpPr>
            <a:xfrm>
              <a:off x="8480798" y="2161845"/>
              <a:ext cx="2315968" cy="1154880"/>
              <a:chOff x="1681446" y="5001250"/>
              <a:chExt cx="2315968" cy="1154880"/>
            </a:xfrm>
          </p:grpSpPr>
          <p:sp>
            <p:nvSpPr>
              <p:cNvPr id="69" name="TextBox 26"/>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出库信息更改</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0" name="TextBox 27"/>
              <p:cNvSpPr txBox="1"/>
              <p:nvPr/>
            </p:nvSpPr>
            <p:spPr bwMode="auto">
              <a:xfrm>
                <a:off x="1754988" y="5581900"/>
                <a:ext cx="2090234"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退货成功后订单信息发生改变，订单本身不消除，状态变更为已退货。</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6" name="Group 23"/>
            <p:cNvGrpSpPr/>
            <p:nvPr/>
          </p:nvGrpSpPr>
          <p:grpSpPr>
            <a:xfrm>
              <a:off x="10842652" y="2161845"/>
              <a:ext cx="2315968" cy="1158077"/>
              <a:chOff x="1681446" y="5001250"/>
              <a:chExt cx="2315968" cy="1158077"/>
            </a:xfrm>
          </p:grpSpPr>
          <p:sp>
            <p:nvSpPr>
              <p:cNvPr id="67" name="TextBox 24"/>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商品库存增加</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68" name="TextBox 25"/>
              <p:cNvSpPr txBox="1"/>
              <p:nvPr/>
            </p:nvSpPr>
            <p:spPr bwMode="auto">
              <a:xfrm>
                <a:off x="1831588" y="5585097"/>
                <a:ext cx="2015683"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退货成功后、对应商品库存增加、并且交易信息发生改变。</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77" name="组合 76"/>
          <p:cNvGrpSpPr/>
          <p:nvPr/>
        </p:nvGrpSpPr>
        <p:grpSpPr>
          <a:xfrm>
            <a:off x="251900" y="155730"/>
            <a:ext cx="8568572" cy="625338"/>
            <a:chOff x="251900" y="155730"/>
            <a:chExt cx="8568572" cy="625338"/>
          </a:xfrm>
        </p:grpSpPr>
        <p:cxnSp>
          <p:nvCxnSpPr>
            <p:cNvPr id="78" name="直接连接符 7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31640" y="255120"/>
              <a:ext cx="120142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销售管理</a:t>
              </a:r>
              <a:endPar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7" name="文本框 4"/>
              <p:cNvSpPr txBox="1"/>
              <p:nvPr/>
            </p:nvSpPr>
            <p:spPr>
              <a:xfrm>
                <a:off x="986193" y="617339"/>
                <a:ext cx="1145944" cy="96325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81" name="矩形 80"/>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0-#ppt_w/2"/>
                                          </p:val>
                                        </p:tav>
                                        <p:tav tm="100000">
                                          <p:val>
                                            <p:strVal val="#ppt_x"/>
                                          </p:val>
                                        </p:tav>
                                      </p:tavLst>
                                    </p:anim>
                                    <p:anim calcmode="lin" valueType="num">
                                      <p:cBhvr additive="base">
                                        <p:cTn id="13" dur="500" fill="hold"/>
                                        <p:tgtEl>
                                          <p:spTgt spid="5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0-#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0-#ppt_w/2"/>
                                          </p:val>
                                        </p:tav>
                                        <p:tav tm="100000">
                                          <p:val>
                                            <p:strVal val="#ppt_x"/>
                                          </p:val>
                                        </p:tav>
                                      </p:tavLst>
                                    </p:anim>
                                    <p:anim calcmode="lin" valueType="num">
                                      <p:cBhvr additive="base">
                                        <p:cTn id="23" dur="500" fill="hold"/>
                                        <p:tgtEl>
                                          <p:spTgt spid="4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1761976" y="1586951"/>
            <a:ext cx="1178884" cy="1158793"/>
            <a:chOff x="1077445" y="1599650"/>
            <a:chExt cx="1178884" cy="1158793"/>
          </a:xfrm>
        </p:grpSpPr>
        <p:sp>
          <p:nvSpPr>
            <p:cNvPr id="42" name="Rectangle: Rounded Corners 2"/>
            <p:cNvSpPr/>
            <p:nvPr/>
          </p:nvSpPr>
          <p:spPr>
            <a:xfrm rot="2702816">
              <a:off x="1077445" y="1599650"/>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3" name="Freeform: Shape 8"/>
            <p:cNvSpPr/>
            <p:nvPr/>
          </p:nvSpPr>
          <p:spPr>
            <a:xfrm rot="2702816">
              <a:off x="1142491"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4" name="TextBox 9"/>
            <p:cNvSpPr txBox="1"/>
            <p:nvPr/>
          </p:nvSpPr>
          <p:spPr>
            <a:xfrm>
              <a:off x="1860547" y="2005924"/>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01</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45" name="组合 44"/>
          <p:cNvGrpSpPr/>
          <p:nvPr/>
        </p:nvGrpSpPr>
        <p:grpSpPr>
          <a:xfrm>
            <a:off x="3216778" y="1586950"/>
            <a:ext cx="1178885" cy="1158793"/>
            <a:chOff x="2532247" y="1599649"/>
            <a:chExt cx="1178885" cy="1158793"/>
          </a:xfrm>
          <a:effectLst>
            <a:outerShdw blurRad="254000" dist="63500" dir="2700000" algn="tl" rotWithShape="0">
              <a:prstClr val="black">
                <a:alpha val="30000"/>
              </a:prstClr>
            </a:outerShdw>
          </a:effectLst>
        </p:grpSpPr>
        <p:sp>
          <p:nvSpPr>
            <p:cNvPr id="46" name="Rectangle: Rounded Corners 3"/>
            <p:cNvSpPr/>
            <p:nvPr/>
          </p:nvSpPr>
          <p:spPr>
            <a:xfrm rot="2702816">
              <a:off x="2532247" y="159964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7" name="Freeform: Shape 10"/>
            <p:cNvSpPr/>
            <p:nvPr/>
          </p:nvSpPr>
          <p:spPr>
            <a:xfrm rot="2702816">
              <a:off x="2597294" y="1664700"/>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48" name="TextBox 11"/>
            <p:cNvSpPr txBox="1"/>
            <p:nvPr/>
          </p:nvSpPr>
          <p:spPr>
            <a:xfrm>
              <a:off x="3315350" y="2005925"/>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02</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49" name="组合 48"/>
          <p:cNvGrpSpPr/>
          <p:nvPr/>
        </p:nvGrpSpPr>
        <p:grpSpPr>
          <a:xfrm>
            <a:off x="4671581" y="1586949"/>
            <a:ext cx="1178885" cy="1158793"/>
            <a:chOff x="3987050" y="1599648"/>
            <a:chExt cx="1178885" cy="1158793"/>
          </a:xfrm>
          <a:effectLst>
            <a:outerShdw blurRad="254000" dist="63500" dir="2700000" algn="tl" rotWithShape="0">
              <a:prstClr val="black">
                <a:alpha val="30000"/>
              </a:prstClr>
            </a:outerShdw>
          </a:effectLst>
        </p:grpSpPr>
        <p:sp>
          <p:nvSpPr>
            <p:cNvPr id="50" name="Rectangle: Rounded Corners 4"/>
            <p:cNvSpPr/>
            <p:nvPr/>
          </p:nvSpPr>
          <p:spPr>
            <a:xfrm rot="2702816">
              <a:off x="3987050" y="1599648"/>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1" name="Freeform: Shape 12"/>
            <p:cNvSpPr/>
            <p:nvPr/>
          </p:nvSpPr>
          <p:spPr>
            <a:xfrm rot="2702816">
              <a:off x="4052097" y="1664699"/>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2" name="TextBox 13"/>
            <p:cNvSpPr txBox="1"/>
            <p:nvPr/>
          </p:nvSpPr>
          <p:spPr>
            <a:xfrm>
              <a:off x="4770153" y="2005924"/>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03</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53" name="组合 52"/>
          <p:cNvGrpSpPr/>
          <p:nvPr/>
        </p:nvGrpSpPr>
        <p:grpSpPr>
          <a:xfrm>
            <a:off x="6126382" y="1586947"/>
            <a:ext cx="1178886" cy="1158793"/>
            <a:chOff x="5441852" y="1599646"/>
            <a:chExt cx="1178886" cy="1158793"/>
          </a:xfrm>
        </p:grpSpPr>
        <p:sp>
          <p:nvSpPr>
            <p:cNvPr id="54" name="Rectangle: Rounded Corners 5"/>
            <p:cNvSpPr/>
            <p:nvPr/>
          </p:nvSpPr>
          <p:spPr>
            <a:xfrm rot="2702816">
              <a:off x="5441852" y="1599646"/>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5" name="Freeform: Shape 14"/>
            <p:cNvSpPr/>
            <p:nvPr/>
          </p:nvSpPr>
          <p:spPr>
            <a:xfrm rot="2702816">
              <a:off x="5506900" y="1664697"/>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方正黑体简体" panose="02010601030101010101" pitchFamily="2" charset="-122"/>
                <a:ea typeface="方正黑体简体" panose="02010601030101010101" pitchFamily="2" charset="-122"/>
                <a:cs typeface="+mn-ea"/>
                <a:sym typeface="+mn-lt"/>
              </a:endParaRPr>
            </a:p>
          </p:txBody>
        </p:sp>
        <p:sp>
          <p:nvSpPr>
            <p:cNvPr id="56" name="TextBox 15"/>
            <p:cNvSpPr txBox="1"/>
            <p:nvPr/>
          </p:nvSpPr>
          <p:spPr>
            <a:xfrm>
              <a:off x="6224956" y="2005922"/>
              <a:ext cx="395782" cy="346249"/>
            </a:xfrm>
            <a:prstGeom prst="rect">
              <a:avLst/>
            </a:prstGeom>
            <a:noFill/>
          </p:spPr>
          <p:txBody>
            <a:bodyPr wrap="none">
              <a:normAutofit fontScale="85000" lnSpcReduction="20000"/>
            </a:bodyPr>
            <a:lstStyle/>
            <a:p>
              <a:r>
                <a:rPr lang="en-US" sz="2400" b="1" dirty="0">
                  <a:solidFill>
                    <a:schemeClr val="bg1"/>
                  </a:solidFill>
                  <a:latin typeface="方正黑体简体" panose="02010601030101010101" pitchFamily="2" charset="-122"/>
                  <a:ea typeface="方正黑体简体" panose="02010601030101010101" pitchFamily="2" charset="-122"/>
                  <a:cs typeface="+mn-ea"/>
                  <a:sym typeface="+mn-lt"/>
                </a:rPr>
                <a:t>04</a:t>
              </a:r>
              <a:endParaRPr lang="en-US" sz="2400" b="1"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nvGrpSpPr>
          <p:cNvPr id="61" name="Group 18"/>
          <p:cNvGrpSpPr/>
          <p:nvPr/>
        </p:nvGrpSpPr>
        <p:grpSpPr>
          <a:xfrm>
            <a:off x="1540436" y="3119203"/>
            <a:ext cx="5989691" cy="866160"/>
            <a:chOff x="1395236" y="2161845"/>
            <a:chExt cx="9401530" cy="1154880"/>
          </a:xfrm>
        </p:grpSpPr>
        <p:grpSp>
          <p:nvGrpSpPr>
            <p:cNvPr id="62" name="Group 19"/>
            <p:cNvGrpSpPr/>
            <p:nvPr/>
          </p:nvGrpSpPr>
          <p:grpSpPr>
            <a:xfrm>
              <a:off x="1395236" y="2161845"/>
              <a:ext cx="2315968" cy="1144374"/>
              <a:chOff x="1681446" y="5001250"/>
              <a:chExt cx="2315968" cy="1144374"/>
            </a:xfrm>
          </p:grpSpPr>
          <p:sp>
            <p:nvSpPr>
              <p:cNvPr id="75" name="TextBox 32"/>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销售员采购</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6" name="TextBox 33"/>
              <p:cNvSpPr txBox="1"/>
              <p:nvPr/>
            </p:nvSpPr>
            <p:spPr bwMode="auto">
              <a:xfrm>
                <a:off x="1879599" y="5571395"/>
                <a:ext cx="2015683" cy="574229"/>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新增采购订单记录。</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3" name="Group 20"/>
            <p:cNvGrpSpPr/>
            <p:nvPr/>
          </p:nvGrpSpPr>
          <p:grpSpPr>
            <a:xfrm>
              <a:off x="3779018" y="2161845"/>
              <a:ext cx="2315968" cy="1154880"/>
              <a:chOff x="1703374" y="5001250"/>
              <a:chExt cx="2315968" cy="1154880"/>
            </a:xfrm>
          </p:grpSpPr>
          <p:sp>
            <p:nvSpPr>
              <p:cNvPr id="73" name="TextBox 30"/>
              <p:cNvSpPr txBox="1"/>
              <p:nvPr/>
            </p:nvSpPr>
            <p:spPr bwMode="auto">
              <a:xfrm>
                <a:off x="1703374"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商品库存增加</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4" name="TextBox 31"/>
              <p:cNvSpPr txBox="1"/>
              <p:nvPr/>
            </p:nvSpPr>
            <p:spPr bwMode="auto">
              <a:xfrm>
                <a:off x="1854355" y="5581900"/>
                <a:ext cx="2015683"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新增采购订单后，商品库存增加相应数量。</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4" name="Group 21"/>
            <p:cNvGrpSpPr/>
            <p:nvPr/>
          </p:nvGrpSpPr>
          <p:grpSpPr>
            <a:xfrm>
              <a:off x="6118944" y="2161845"/>
              <a:ext cx="2315968" cy="1144375"/>
              <a:chOff x="1681446" y="5001250"/>
              <a:chExt cx="2315968" cy="1144375"/>
            </a:xfrm>
          </p:grpSpPr>
          <p:sp>
            <p:nvSpPr>
              <p:cNvPr id="71" name="TextBox 28"/>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退货申请</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2" name="TextBox 29"/>
              <p:cNvSpPr txBox="1"/>
              <p:nvPr/>
            </p:nvSpPr>
            <p:spPr bwMode="auto">
              <a:xfrm>
                <a:off x="1785593" y="5571395"/>
                <a:ext cx="2090234"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若用户提交退货申请则撤销库存变化，并且退货信息增加一条记录。</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65" name="Group 22"/>
            <p:cNvGrpSpPr/>
            <p:nvPr/>
          </p:nvGrpSpPr>
          <p:grpSpPr>
            <a:xfrm>
              <a:off x="8480798" y="2161845"/>
              <a:ext cx="2315968" cy="1154880"/>
              <a:chOff x="1681446" y="5001250"/>
              <a:chExt cx="2315968" cy="1154880"/>
            </a:xfrm>
          </p:grpSpPr>
          <p:sp>
            <p:nvSpPr>
              <p:cNvPr id="69" name="TextBox 26"/>
              <p:cNvSpPr txBox="1"/>
              <p:nvPr/>
            </p:nvSpPr>
            <p:spPr bwMode="auto">
              <a:xfrm>
                <a:off x="1681446" y="5001250"/>
                <a:ext cx="2315968"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rPr>
                  <a:t>商品库存减少</a:t>
                </a:r>
                <a:endParaRPr lang="zh-CN" altLang="en-US" sz="1200" b="1"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70" name="TextBox 27"/>
              <p:cNvSpPr txBox="1"/>
              <p:nvPr/>
            </p:nvSpPr>
            <p:spPr bwMode="auto">
              <a:xfrm>
                <a:off x="1754988" y="5581900"/>
                <a:ext cx="2090234"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50000"/>
                  </a:lnSpc>
                </a:pP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退货成功后订单信息发生改变，订单本身不消除，对应商品库存减少。</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77" name="组合 76"/>
          <p:cNvGrpSpPr/>
          <p:nvPr/>
        </p:nvGrpSpPr>
        <p:grpSpPr>
          <a:xfrm>
            <a:off x="251900" y="155730"/>
            <a:ext cx="8568572" cy="625338"/>
            <a:chOff x="251900" y="155730"/>
            <a:chExt cx="8568572" cy="625338"/>
          </a:xfrm>
        </p:grpSpPr>
        <p:cxnSp>
          <p:nvCxnSpPr>
            <p:cNvPr id="78" name="直接连接符 7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31640" y="255120"/>
              <a:ext cx="120142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采购维护</a:t>
              </a:r>
              <a:endPar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7" name="文本框 4"/>
              <p:cNvSpPr txBox="1"/>
              <p:nvPr/>
            </p:nvSpPr>
            <p:spPr>
              <a:xfrm>
                <a:off x="986193" y="617339"/>
                <a:ext cx="1145944" cy="96325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81" name="矩形 80"/>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0-#ppt_w/2"/>
                                          </p:val>
                                        </p:tav>
                                        <p:tav tm="100000">
                                          <p:val>
                                            <p:strVal val="#ppt_x"/>
                                          </p:val>
                                        </p:tav>
                                      </p:tavLst>
                                    </p:anim>
                                    <p:anim calcmode="lin" valueType="num">
                                      <p:cBhvr additive="base">
                                        <p:cTn id="13" dur="500" fill="hold"/>
                                        <p:tgtEl>
                                          <p:spTgt spid="4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0-#ppt_w/2"/>
                                          </p:val>
                                        </p:tav>
                                        <p:tav tm="100000">
                                          <p:val>
                                            <p:strVal val="#ppt_x"/>
                                          </p:val>
                                        </p:tav>
                                      </p:tavLst>
                                    </p:anim>
                                    <p:anim calcmode="lin" valueType="num">
                                      <p:cBhvr additive="base">
                                        <p:cTn id="18" dur="5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0-#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1"/>
          <p:cNvGrpSpPr/>
          <p:nvPr/>
        </p:nvGrpSpPr>
        <p:grpSpPr bwMode="auto">
          <a:xfrm>
            <a:off x="6039882" y="2755531"/>
            <a:ext cx="297623" cy="297623"/>
            <a:chOff x="0" y="0"/>
            <a:chExt cx="812800" cy="812800"/>
          </a:xfrm>
          <a:effectLst>
            <a:outerShdw blurRad="254000" dist="63500" dir="2700000" algn="tl" rotWithShape="0">
              <a:prstClr val="black">
                <a:alpha val="30000"/>
              </a:prstClr>
            </a:outerShdw>
          </a:effectLst>
        </p:grpSpPr>
        <p:sp>
          <p:nvSpPr>
            <p:cNvPr id="14" name="椭圆 32"/>
            <p:cNvSpPr>
              <a:spLocks noChangeArrowheads="1"/>
            </p:cNvSpPr>
            <p:nvPr/>
          </p:nvSpPr>
          <p:spPr bwMode="auto">
            <a:xfrm>
              <a:off x="0" y="0"/>
              <a:ext cx="812800" cy="812800"/>
            </a:xfrm>
            <a:prstGeom prst="ellipse">
              <a:avLst/>
            </a:pr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14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sp>
          <p:nvSpPr>
            <p:cNvPr id="15" name="任意多边形 33"/>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grpSp>
      <p:grpSp>
        <p:nvGrpSpPr>
          <p:cNvPr id="20" name="组合 34"/>
          <p:cNvGrpSpPr/>
          <p:nvPr/>
        </p:nvGrpSpPr>
        <p:grpSpPr bwMode="auto">
          <a:xfrm>
            <a:off x="2839833" y="2755531"/>
            <a:ext cx="297623" cy="297623"/>
            <a:chOff x="0" y="0"/>
            <a:chExt cx="812800" cy="812800"/>
          </a:xfrm>
          <a:effectLst>
            <a:outerShdw blurRad="254000" dist="63500" dir="2700000" algn="tl" rotWithShape="0">
              <a:prstClr val="black">
                <a:alpha val="30000"/>
              </a:prstClr>
            </a:outerShdw>
          </a:effectLst>
        </p:grpSpPr>
        <p:sp>
          <p:nvSpPr>
            <p:cNvPr id="21" name="椭圆 35"/>
            <p:cNvSpPr>
              <a:spLocks noChangeArrowheads="1"/>
            </p:cNvSpPr>
            <p:nvPr/>
          </p:nvSpPr>
          <p:spPr bwMode="auto">
            <a:xfrm>
              <a:off x="0" y="0"/>
              <a:ext cx="812800" cy="812800"/>
            </a:xfrm>
            <a:prstGeom prst="ellipse">
              <a:avLst/>
            </a:pr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140" dirty="0">
                <a:solidFill>
                  <a:schemeClr val="tx1">
                    <a:lumMod val="50000"/>
                    <a:lumOff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任意多边形 36"/>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140" dirty="0">
                <a:solidFill>
                  <a:schemeClr val="tx1">
                    <a:lumMod val="50000"/>
                    <a:lumOff val="50000"/>
                  </a:schemeClr>
                </a:solidFill>
                <a:latin typeface="方正黑体简体" panose="02010601030101010101" pitchFamily="2" charset="-122"/>
                <a:ea typeface="方正黑体简体" panose="02010601030101010101" pitchFamily="2" charset="-122"/>
                <a:cs typeface="+mn-ea"/>
                <a:sym typeface="+mn-lt"/>
              </a:endParaRPr>
            </a:p>
          </p:txBody>
        </p:sp>
      </p:grpSp>
      <p:grpSp>
        <p:nvGrpSpPr>
          <p:cNvPr id="23" name="组合 37"/>
          <p:cNvGrpSpPr/>
          <p:nvPr/>
        </p:nvGrpSpPr>
        <p:grpSpPr bwMode="auto">
          <a:xfrm>
            <a:off x="4423190" y="1185268"/>
            <a:ext cx="297623" cy="297623"/>
            <a:chOff x="0" y="0"/>
            <a:chExt cx="812800" cy="812800"/>
          </a:xfrm>
          <a:effectLst>
            <a:outerShdw blurRad="254000" dist="63500" dir="2700000" algn="tl" rotWithShape="0">
              <a:prstClr val="black">
                <a:alpha val="30000"/>
              </a:prstClr>
            </a:outerShdw>
          </a:effectLst>
        </p:grpSpPr>
        <p:sp>
          <p:nvSpPr>
            <p:cNvPr id="24" name="椭圆 38"/>
            <p:cNvSpPr>
              <a:spLocks noChangeArrowheads="1"/>
            </p:cNvSpPr>
            <p:nvPr/>
          </p:nvSpPr>
          <p:spPr bwMode="auto">
            <a:xfrm>
              <a:off x="0" y="0"/>
              <a:ext cx="812800" cy="812800"/>
            </a:xfrm>
            <a:prstGeom prst="ellipse">
              <a:avLst/>
            </a:pr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14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sp>
          <p:nvSpPr>
            <p:cNvPr id="25" name="任意多边形 39"/>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grpSp>
      <p:grpSp>
        <p:nvGrpSpPr>
          <p:cNvPr id="26" name="组合 40"/>
          <p:cNvGrpSpPr/>
          <p:nvPr/>
        </p:nvGrpSpPr>
        <p:grpSpPr bwMode="auto">
          <a:xfrm>
            <a:off x="4423190" y="4356746"/>
            <a:ext cx="297623" cy="297623"/>
            <a:chOff x="0" y="0"/>
            <a:chExt cx="812800" cy="812800"/>
          </a:xfrm>
          <a:effectLst>
            <a:outerShdw blurRad="254000" dist="63500" dir="2700000" algn="tl" rotWithShape="0">
              <a:prstClr val="black">
                <a:alpha val="30000"/>
              </a:prstClr>
            </a:outerShdw>
          </a:effectLst>
        </p:grpSpPr>
        <p:sp>
          <p:nvSpPr>
            <p:cNvPr id="27" name="椭圆 41"/>
            <p:cNvSpPr>
              <a:spLocks noChangeArrowheads="1"/>
            </p:cNvSpPr>
            <p:nvPr/>
          </p:nvSpPr>
          <p:spPr bwMode="auto">
            <a:xfrm>
              <a:off x="0" y="0"/>
              <a:ext cx="812800" cy="812800"/>
            </a:xfrm>
            <a:prstGeom prst="ellipse">
              <a:avLst/>
            </a:pr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14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sp>
          <p:nvSpPr>
            <p:cNvPr id="28" name="任意多边形 42"/>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grpSp>
      <p:grpSp>
        <p:nvGrpSpPr>
          <p:cNvPr id="29" name="组合 66"/>
          <p:cNvGrpSpPr/>
          <p:nvPr/>
        </p:nvGrpSpPr>
        <p:grpSpPr bwMode="auto">
          <a:xfrm>
            <a:off x="3067377" y="1403391"/>
            <a:ext cx="3009249" cy="3011426"/>
            <a:chOff x="0" y="0"/>
            <a:chExt cx="4392474" cy="4393594"/>
          </a:xfrm>
          <a:effectLst>
            <a:outerShdw blurRad="254000" dist="63500" dir="2700000" algn="tl" rotWithShape="0">
              <a:prstClr val="black">
                <a:alpha val="30000"/>
              </a:prstClr>
            </a:outerShdw>
          </a:effectLst>
        </p:grpSpPr>
        <p:grpSp>
          <p:nvGrpSpPr>
            <p:cNvPr id="30" name="组合 44"/>
            <p:cNvGrpSpPr/>
            <p:nvPr/>
          </p:nvGrpSpPr>
          <p:grpSpPr bwMode="auto">
            <a:xfrm>
              <a:off x="0" y="0"/>
              <a:ext cx="4392474" cy="4393594"/>
              <a:chOff x="0" y="0"/>
              <a:chExt cx="4392474" cy="4393594"/>
            </a:xfrm>
          </p:grpSpPr>
          <p:grpSp>
            <p:nvGrpSpPr>
              <p:cNvPr id="35" name="组合 30"/>
              <p:cNvGrpSpPr/>
              <p:nvPr/>
            </p:nvGrpSpPr>
            <p:grpSpPr bwMode="auto">
              <a:xfrm>
                <a:off x="0" y="0"/>
                <a:ext cx="4392474" cy="4393594"/>
                <a:chOff x="0" y="0"/>
                <a:chExt cx="4392474" cy="4393594"/>
              </a:xfrm>
            </p:grpSpPr>
            <p:sp>
              <p:nvSpPr>
                <p:cNvPr id="37" name="Freeform 5"/>
                <p:cNvSpPr/>
                <p:nvPr/>
              </p:nvSpPr>
              <p:spPr bwMode="auto">
                <a:xfrm rot="2700000">
                  <a:off x="1722485" y="615110"/>
                  <a:ext cx="1941774" cy="711551"/>
                </a:xfrm>
                <a:custGeom>
                  <a:avLst/>
                  <a:gdLst>
                    <a:gd name="T0" fmla="*/ 2147483647 w 821"/>
                    <a:gd name="T1" fmla="*/ 2147483647 h 301"/>
                    <a:gd name="T2" fmla="*/ 0 w 821"/>
                    <a:gd name="T3" fmla="*/ 2147483647 h 301"/>
                    <a:gd name="T4" fmla="*/ 2147483647 w 821"/>
                    <a:gd name="T5" fmla="*/ 2147483647 h 301"/>
                    <a:gd name="T6" fmla="*/ 2147483647 w 821"/>
                    <a:gd name="T7" fmla="*/ 0 h 301"/>
                    <a:gd name="T8" fmla="*/ 2147483647 w 821"/>
                    <a:gd name="T9" fmla="*/ 0 h 301"/>
                    <a:gd name="T10" fmla="*/ 2147483647 w 821"/>
                    <a:gd name="T11" fmla="*/ 2147483647 h 301"/>
                    <a:gd name="T12" fmla="*/ 0 60000 65536"/>
                    <a:gd name="T13" fmla="*/ 0 60000 65536"/>
                    <a:gd name="T14" fmla="*/ 0 60000 65536"/>
                    <a:gd name="T15" fmla="*/ 0 60000 65536"/>
                    <a:gd name="T16" fmla="*/ 0 60000 65536"/>
                    <a:gd name="T17" fmla="*/ 0 60000 65536"/>
                    <a:gd name="T18" fmla="*/ 0 w 821"/>
                    <a:gd name="T19" fmla="*/ 0 h 301"/>
                    <a:gd name="T20" fmla="*/ 821 w 821"/>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1" h="301">
                      <a:moveTo>
                        <a:pt x="282" y="20"/>
                      </a:moveTo>
                      <a:cubicBezTo>
                        <a:pt x="0" y="301"/>
                        <a:pt x="0" y="301"/>
                        <a:pt x="0" y="301"/>
                      </a:cubicBezTo>
                      <a:cubicBezTo>
                        <a:pt x="821" y="301"/>
                        <a:pt x="821" y="301"/>
                        <a:pt x="821" y="301"/>
                      </a:cubicBezTo>
                      <a:cubicBezTo>
                        <a:pt x="821" y="0"/>
                        <a:pt x="821" y="0"/>
                        <a:pt x="821" y="0"/>
                      </a:cubicBezTo>
                      <a:cubicBezTo>
                        <a:pt x="328" y="0"/>
                        <a:pt x="328" y="0"/>
                        <a:pt x="328" y="0"/>
                      </a:cubicBezTo>
                      <a:cubicBezTo>
                        <a:pt x="302" y="7"/>
                        <a:pt x="290" y="15"/>
                        <a:pt x="282" y="20"/>
                      </a:cubicBezTo>
                      <a:close/>
                    </a:path>
                  </a:pathLst>
                </a:custGeom>
                <a:solidFill>
                  <a:srgbClr val="2B4C7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38" name="Freeform 6"/>
                <p:cNvSpPr/>
                <p:nvPr/>
              </p:nvSpPr>
              <p:spPr bwMode="auto">
                <a:xfrm rot="2700000">
                  <a:off x="3064311" y="1725311"/>
                  <a:ext cx="714549" cy="1941775"/>
                </a:xfrm>
                <a:custGeom>
                  <a:avLst/>
                  <a:gdLst>
                    <a:gd name="T0" fmla="*/ 2147483647 w 302"/>
                    <a:gd name="T1" fmla="*/ 2147483647 h 821"/>
                    <a:gd name="T2" fmla="*/ 0 w 302"/>
                    <a:gd name="T3" fmla="*/ 0 h 821"/>
                    <a:gd name="T4" fmla="*/ 0 w 302"/>
                    <a:gd name="T5" fmla="*/ 2147483647 h 821"/>
                    <a:gd name="T6" fmla="*/ 2147483647 w 302"/>
                    <a:gd name="T7" fmla="*/ 2147483647 h 821"/>
                    <a:gd name="T8" fmla="*/ 2147483647 w 302"/>
                    <a:gd name="T9" fmla="*/ 2147483647 h 821"/>
                    <a:gd name="T10" fmla="*/ 2147483647 w 302"/>
                    <a:gd name="T11" fmla="*/ 2147483647 h 821"/>
                    <a:gd name="T12" fmla="*/ 0 60000 65536"/>
                    <a:gd name="T13" fmla="*/ 0 60000 65536"/>
                    <a:gd name="T14" fmla="*/ 0 60000 65536"/>
                    <a:gd name="T15" fmla="*/ 0 60000 65536"/>
                    <a:gd name="T16" fmla="*/ 0 60000 65536"/>
                    <a:gd name="T17" fmla="*/ 0 60000 65536"/>
                    <a:gd name="T18" fmla="*/ 0 w 302"/>
                    <a:gd name="T19" fmla="*/ 0 h 821"/>
                    <a:gd name="T20" fmla="*/ 302 w 302"/>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2" h="821">
                      <a:moveTo>
                        <a:pt x="282" y="282"/>
                      </a:moveTo>
                      <a:cubicBezTo>
                        <a:pt x="0" y="0"/>
                        <a:pt x="0" y="0"/>
                        <a:pt x="0" y="0"/>
                      </a:cubicBezTo>
                      <a:cubicBezTo>
                        <a:pt x="0" y="821"/>
                        <a:pt x="0" y="821"/>
                        <a:pt x="0" y="821"/>
                      </a:cubicBezTo>
                      <a:cubicBezTo>
                        <a:pt x="302" y="821"/>
                        <a:pt x="302" y="821"/>
                        <a:pt x="302" y="821"/>
                      </a:cubicBezTo>
                      <a:cubicBezTo>
                        <a:pt x="302" y="328"/>
                        <a:pt x="302" y="328"/>
                        <a:pt x="302" y="328"/>
                      </a:cubicBezTo>
                      <a:cubicBezTo>
                        <a:pt x="295" y="301"/>
                        <a:pt x="286" y="290"/>
                        <a:pt x="282" y="282"/>
                      </a:cubicBezTo>
                      <a:close/>
                    </a:path>
                  </a:pathLst>
                </a:custGeom>
                <a:solidFill>
                  <a:srgbClr val="2B4C7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39" name="Freeform 7"/>
                <p:cNvSpPr/>
                <p:nvPr/>
              </p:nvSpPr>
              <p:spPr bwMode="auto">
                <a:xfrm rot="2700000">
                  <a:off x="2580127" y="1261992"/>
                  <a:ext cx="1863824" cy="1076321"/>
                </a:xfrm>
                <a:custGeom>
                  <a:avLst/>
                  <a:gdLst>
                    <a:gd name="T0" fmla="*/ 2147483647 w 788"/>
                    <a:gd name="T1" fmla="*/ 2147483647 h 455"/>
                    <a:gd name="T2" fmla="*/ 2147483647 w 788"/>
                    <a:gd name="T3" fmla="*/ 2147483647 h 455"/>
                    <a:gd name="T4" fmla="*/ 2147483647 w 788"/>
                    <a:gd name="T5" fmla="*/ 2147483647 h 455"/>
                    <a:gd name="T6" fmla="*/ 2147483647 w 788"/>
                    <a:gd name="T7" fmla="*/ 2147483647 h 455"/>
                    <a:gd name="T8" fmla="*/ 2147483647 w 788"/>
                    <a:gd name="T9" fmla="*/ 2147483647 h 455"/>
                    <a:gd name="T10" fmla="*/ 2147483647 w 788"/>
                    <a:gd name="T11" fmla="*/ 2147483647 h 455"/>
                    <a:gd name="T12" fmla="*/ 2147483647 w 788"/>
                    <a:gd name="T13" fmla="*/ 2147483647 h 455"/>
                    <a:gd name="T14" fmla="*/ 2147483647 w 788"/>
                    <a:gd name="T15" fmla="*/ 2147483647 h 455"/>
                    <a:gd name="T16" fmla="*/ 2147483647 w 788"/>
                    <a:gd name="T17" fmla="*/ 2147483647 h 455"/>
                    <a:gd name="T18" fmla="*/ 2147483647 w 788"/>
                    <a:gd name="T19" fmla="*/ 2147483647 h 455"/>
                    <a:gd name="T20" fmla="*/ 2147483647 w 788"/>
                    <a:gd name="T21" fmla="*/ 2147483647 h 455"/>
                    <a:gd name="T22" fmla="*/ 2147483647 w 788"/>
                    <a:gd name="T23" fmla="*/ 2147483647 h 455"/>
                    <a:gd name="T24" fmla="*/ 2147483647 w 788"/>
                    <a:gd name="T25" fmla="*/ 2147483647 h 455"/>
                    <a:gd name="T26" fmla="*/ 2147483647 w 788"/>
                    <a:gd name="T27" fmla="*/ 2147483647 h 4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8"/>
                    <a:gd name="T43" fmla="*/ 0 h 455"/>
                    <a:gd name="T44" fmla="*/ 788 w 788"/>
                    <a:gd name="T45" fmla="*/ 455 h 4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8" h="455">
                      <a:moveTo>
                        <a:pt x="492" y="94"/>
                      </a:moveTo>
                      <a:cubicBezTo>
                        <a:pt x="477" y="78"/>
                        <a:pt x="445" y="75"/>
                        <a:pt x="418" y="75"/>
                      </a:cubicBezTo>
                      <a:cubicBezTo>
                        <a:pt x="241" y="75"/>
                        <a:pt x="241" y="75"/>
                        <a:pt x="241" y="75"/>
                      </a:cubicBezTo>
                      <a:cubicBezTo>
                        <a:pt x="241" y="29"/>
                        <a:pt x="241" y="29"/>
                        <a:pt x="241" y="29"/>
                      </a:cubicBezTo>
                      <a:cubicBezTo>
                        <a:pt x="241" y="12"/>
                        <a:pt x="222" y="0"/>
                        <a:pt x="207" y="12"/>
                      </a:cubicBezTo>
                      <a:cubicBezTo>
                        <a:pt x="16" y="202"/>
                        <a:pt x="16" y="202"/>
                        <a:pt x="16" y="202"/>
                      </a:cubicBezTo>
                      <a:cubicBezTo>
                        <a:pt x="0" y="216"/>
                        <a:pt x="0" y="238"/>
                        <a:pt x="16" y="252"/>
                      </a:cubicBezTo>
                      <a:cubicBezTo>
                        <a:pt x="207" y="442"/>
                        <a:pt x="207" y="442"/>
                        <a:pt x="207" y="442"/>
                      </a:cubicBezTo>
                      <a:cubicBezTo>
                        <a:pt x="222" y="455"/>
                        <a:pt x="241" y="444"/>
                        <a:pt x="241" y="426"/>
                      </a:cubicBezTo>
                      <a:cubicBezTo>
                        <a:pt x="241" y="381"/>
                        <a:pt x="241" y="381"/>
                        <a:pt x="241" y="381"/>
                      </a:cubicBezTo>
                      <a:cubicBezTo>
                        <a:pt x="241" y="381"/>
                        <a:pt x="633" y="381"/>
                        <a:pt x="683" y="381"/>
                      </a:cubicBezTo>
                      <a:cubicBezTo>
                        <a:pt x="739" y="381"/>
                        <a:pt x="784" y="411"/>
                        <a:pt x="784" y="446"/>
                      </a:cubicBezTo>
                      <a:cubicBezTo>
                        <a:pt x="784" y="446"/>
                        <a:pt x="788" y="421"/>
                        <a:pt x="763" y="390"/>
                      </a:cubicBezTo>
                      <a:cubicBezTo>
                        <a:pt x="750" y="375"/>
                        <a:pt x="492" y="94"/>
                        <a:pt x="492" y="94"/>
                      </a:cubicBezTo>
                      <a:close/>
                    </a:path>
                  </a:pathLst>
                </a:cu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40" name="Freeform 8"/>
                <p:cNvSpPr/>
                <p:nvPr/>
              </p:nvSpPr>
              <p:spPr bwMode="auto">
                <a:xfrm rot="2700000">
                  <a:off x="730626" y="3067930"/>
                  <a:ext cx="1939775" cy="711551"/>
                </a:xfrm>
                <a:custGeom>
                  <a:avLst/>
                  <a:gdLst>
                    <a:gd name="T0" fmla="*/ 2147483647 w 820"/>
                    <a:gd name="T1" fmla="*/ 2147483647 h 301"/>
                    <a:gd name="T2" fmla="*/ 2147483647 w 820"/>
                    <a:gd name="T3" fmla="*/ 0 h 301"/>
                    <a:gd name="T4" fmla="*/ 0 w 820"/>
                    <a:gd name="T5" fmla="*/ 0 h 301"/>
                    <a:gd name="T6" fmla="*/ 0 w 820"/>
                    <a:gd name="T7" fmla="*/ 2147483647 h 301"/>
                    <a:gd name="T8" fmla="*/ 2147483647 w 820"/>
                    <a:gd name="T9" fmla="*/ 2147483647 h 301"/>
                    <a:gd name="T10" fmla="*/ 2147483647 w 820"/>
                    <a:gd name="T11" fmla="*/ 2147483647 h 301"/>
                    <a:gd name="T12" fmla="*/ 0 60000 65536"/>
                    <a:gd name="T13" fmla="*/ 0 60000 65536"/>
                    <a:gd name="T14" fmla="*/ 0 60000 65536"/>
                    <a:gd name="T15" fmla="*/ 0 60000 65536"/>
                    <a:gd name="T16" fmla="*/ 0 60000 65536"/>
                    <a:gd name="T17" fmla="*/ 0 60000 65536"/>
                    <a:gd name="T18" fmla="*/ 0 w 820"/>
                    <a:gd name="T19" fmla="*/ 0 h 301"/>
                    <a:gd name="T20" fmla="*/ 820 w 820"/>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0" h="301">
                      <a:moveTo>
                        <a:pt x="539" y="282"/>
                      </a:moveTo>
                      <a:cubicBezTo>
                        <a:pt x="820" y="0"/>
                        <a:pt x="820" y="0"/>
                        <a:pt x="820" y="0"/>
                      </a:cubicBezTo>
                      <a:cubicBezTo>
                        <a:pt x="0" y="0"/>
                        <a:pt x="0" y="0"/>
                        <a:pt x="0" y="0"/>
                      </a:cubicBezTo>
                      <a:cubicBezTo>
                        <a:pt x="0" y="301"/>
                        <a:pt x="0" y="301"/>
                        <a:pt x="0" y="301"/>
                      </a:cubicBezTo>
                      <a:cubicBezTo>
                        <a:pt x="493" y="301"/>
                        <a:pt x="493" y="301"/>
                        <a:pt x="493" y="301"/>
                      </a:cubicBezTo>
                      <a:cubicBezTo>
                        <a:pt x="519" y="294"/>
                        <a:pt x="531" y="286"/>
                        <a:pt x="539" y="282"/>
                      </a:cubicBezTo>
                      <a:close/>
                    </a:path>
                  </a:pathLst>
                </a:custGeom>
                <a:solidFill>
                  <a:srgbClr val="2B4C7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41" name="Freeform 9"/>
                <p:cNvSpPr/>
                <p:nvPr/>
              </p:nvSpPr>
              <p:spPr bwMode="auto">
                <a:xfrm rot="2700000">
                  <a:off x="2052721" y="2581222"/>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0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363" y="492"/>
                      </a:moveTo>
                      <a:cubicBezTo>
                        <a:pt x="378" y="477"/>
                        <a:pt x="381" y="445"/>
                        <a:pt x="381" y="418"/>
                      </a:cubicBezTo>
                      <a:cubicBezTo>
                        <a:pt x="381" y="241"/>
                        <a:pt x="381" y="241"/>
                        <a:pt x="381" y="241"/>
                      </a:cubicBezTo>
                      <a:cubicBezTo>
                        <a:pt x="428" y="241"/>
                        <a:pt x="428" y="241"/>
                        <a:pt x="428" y="241"/>
                      </a:cubicBezTo>
                      <a:cubicBezTo>
                        <a:pt x="445" y="241"/>
                        <a:pt x="457" y="221"/>
                        <a:pt x="444" y="207"/>
                      </a:cubicBezTo>
                      <a:cubicBezTo>
                        <a:pt x="254" y="16"/>
                        <a:pt x="254" y="16"/>
                        <a:pt x="254" y="16"/>
                      </a:cubicBezTo>
                      <a:cubicBezTo>
                        <a:pt x="241" y="0"/>
                        <a:pt x="218" y="0"/>
                        <a:pt x="204" y="16"/>
                      </a:cubicBezTo>
                      <a:cubicBezTo>
                        <a:pt x="15" y="207"/>
                        <a:pt x="15" y="207"/>
                        <a:pt x="15" y="207"/>
                      </a:cubicBezTo>
                      <a:cubicBezTo>
                        <a:pt x="2" y="222"/>
                        <a:pt x="13" y="241"/>
                        <a:pt x="31" y="241"/>
                      </a:cubicBezTo>
                      <a:cubicBezTo>
                        <a:pt x="75" y="241"/>
                        <a:pt x="75" y="241"/>
                        <a:pt x="75" y="241"/>
                      </a:cubicBezTo>
                      <a:cubicBezTo>
                        <a:pt x="75" y="241"/>
                        <a:pt x="75" y="633"/>
                        <a:pt x="75" y="683"/>
                      </a:cubicBezTo>
                      <a:cubicBezTo>
                        <a:pt x="75" y="739"/>
                        <a:pt x="42" y="784"/>
                        <a:pt x="0" y="784"/>
                      </a:cubicBezTo>
                      <a:cubicBezTo>
                        <a:pt x="0" y="784"/>
                        <a:pt x="31" y="791"/>
                        <a:pt x="66" y="762"/>
                      </a:cubicBezTo>
                      <a:cubicBezTo>
                        <a:pt x="81" y="750"/>
                        <a:pt x="363" y="492"/>
                        <a:pt x="363" y="492"/>
                      </a:cubicBezTo>
                      <a:close/>
                    </a:path>
                  </a:pathLst>
                </a:cu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42" name="Freeform 10"/>
                <p:cNvSpPr/>
                <p:nvPr/>
              </p:nvSpPr>
              <p:spPr bwMode="auto">
                <a:xfrm rot="2700000">
                  <a:off x="614612" y="726093"/>
                  <a:ext cx="712551" cy="1941775"/>
                </a:xfrm>
                <a:custGeom>
                  <a:avLst/>
                  <a:gdLst>
                    <a:gd name="T0" fmla="*/ 2147483647 w 301"/>
                    <a:gd name="T1" fmla="*/ 2147483647 h 821"/>
                    <a:gd name="T2" fmla="*/ 2147483647 w 301"/>
                    <a:gd name="T3" fmla="*/ 2147483647 h 821"/>
                    <a:gd name="T4" fmla="*/ 2147483647 w 301"/>
                    <a:gd name="T5" fmla="*/ 0 h 821"/>
                    <a:gd name="T6" fmla="*/ 0 w 301"/>
                    <a:gd name="T7" fmla="*/ 0 h 821"/>
                    <a:gd name="T8" fmla="*/ 0 w 301"/>
                    <a:gd name="T9" fmla="*/ 2147483647 h 821"/>
                    <a:gd name="T10" fmla="*/ 2147483647 w 301"/>
                    <a:gd name="T11" fmla="*/ 2147483647 h 821"/>
                    <a:gd name="T12" fmla="*/ 0 60000 65536"/>
                    <a:gd name="T13" fmla="*/ 0 60000 65536"/>
                    <a:gd name="T14" fmla="*/ 0 60000 65536"/>
                    <a:gd name="T15" fmla="*/ 0 60000 65536"/>
                    <a:gd name="T16" fmla="*/ 0 60000 65536"/>
                    <a:gd name="T17" fmla="*/ 0 60000 65536"/>
                    <a:gd name="T18" fmla="*/ 0 w 301"/>
                    <a:gd name="T19" fmla="*/ 0 h 821"/>
                    <a:gd name="T20" fmla="*/ 301 w 301"/>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1" h="821">
                      <a:moveTo>
                        <a:pt x="20" y="539"/>
                      </a:moveTo>
                      <a:cubicBezTo>
                        <a:pt x="301" y="821"/>
                        <a:pt x="301" y="821"/>
                        <a:pt x="301" y="821"/>
                      </a:cubicBezTo>
                      <a:cubicBezTo>
                        <a:pt x="301" y="0"/>
                        <a:pt x="301" y="0"/>
                        <a:pt x="301" y="0"/>
                      </a:cubicBezTo>
                      <a:cubicBezTo>
                        <a:pt x="0" y="0"/>
                        <a:pt x="0" y="0"/>
                        <a:pt x="0" y="0"/>
                      </a:cubicBezTo>
                      <a:cubicBezTo>
                        <a:pt x="0" y="493"/>
                        <a:pt x="0" y="493"/>
                        <a:pt x="0" y="493"/>
                      </a:cubicBezTo>
                      <a:cubicBezTo>
                        <a:pt x="7" y="520"/>
                        <a:pt x="15" y="532"/>
                        <a:pt x="20" y="539"/>
                      </a:cubicBezTo>
                      <a:close/>
                    </a:path>
                  </a:pathLst>
                </a:custGeom>
                <a:solidFill>
                  <a:srgbClr val="2B4C7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sp>
              <p:nvSpPr>
                <p:cNvPr id="43" name="Freeform 11"/>
                <p:cNvSpPr/>
                <p:nvPr/>
              </p:nvSpPr>
              <p:spPr bwMode="auto">
                <a:xfrm rot="2700000">
                  <a:off x="-56035" y="2051393"/>
                  <a:ext cx="1870819" cy="1078320"/>
                </a:xfrm>
                <a:custGeom>
                  <a:avLst/>
                  <a:gdLst>
                    <a:gd name="T0" fmla="*/ 2147483647 w 791"/>
                    <a:gd name="T1" fmla="*/ 2147483647 h 456"/>
                    <a:gd name="T2" fmla="*/ 2147483647 w 791"/>
                    <a:gd name="T3" fmla="*/ 2147483647 h 456"/>
                    <a:gd name="T4" fmla="*/ 2147483647 w 791"/>
                    <a:gd name="T5" fmla="*/ 2147483647 h 456"/>
                    <a:gd name="T6" fmla="*/ 2147483647 w 791"/>
                    <a:gd name="T7" fmla="*/ 2147483647 h 456"/>
                    <a:gd name="T8" fmla="*/ 2147483647 w 791"/>
                    <a:gd name="T9" fmla="*/ 2147483647 h 456"/>
                    <a:gd name="T10" fmla="*/ 2147483647 w 791"/>
                    <a:gd name="T11" fmla="*/ 2147483647 h 456"/>
                    <a:gd name="T12" fmla="*/ 2147483647 w 791"/>
                    <a:gd name="T13" fmla="*/ 2147483647 h 456"/>
                    <a:gd name="T14" fmla="*/ 2147483647 w 791"/>
                    <a:gd name="T15" fmla="*/ 2147483647 h 456"/>
                    <a:gd name="T16" fmla="*/ 2147483647 w 791"/>
                    <a:gd name="T17" fmla="*/ 2147483647 h 456"/>
                    <a:gd name="T18" fmla="*/ 2147483647 w 791"/>
                    <a:gd name="T19" fmla="*/ 2147483647 h 456"/>
                    <a:gd name="T20" fmla="*/ 2147483647 w 791"/>
                    <a:gd name="T21" fmla="*/ 2147483647 h 456"/>
                    <a:gd name="T22" fmla="*/ 2147483647 w 791"/>
                    <a:gd name="T23" fmla="*/ 0 h 456"/>
                    <a:gd name="T24" fmla="*/ 2147483647 w 791"/>
                    <a:gd name="T25" fmla="*/ 2147483647 h 456"/>
                    <a:gd name="T26" fmla="*/ 2147483647 w 791"/>
                    <a:gd name="T27" fmla="*/ 2147483647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1"/>
                    <a:gd name="T43" fmla="*/ 0 h 456"/>
                    <a:gd name="T44" fmla="*/ 791 w 791"/>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1" h="456">
                      <a:moveTo>
                        <a:pt x="298" y="362"/>
                      </a:moveTo>
                      <a:cubicBezTo>
                        <a:pt x="314" y="378"/>
                        <a:pt x="345" y="381"/>
                        <a:pt x="373" y="381"/>
                      </a:cubicBezTo>
                      <a:cubicBezTo>
                        <a:pt x="550" y="381"/>
                        <a:pt x="550" y="381"/>
                        <a:pt x="550" y="381"/>
                      </a:cubicBezTo>
                      <a:cubicBezTo>
                        <a:pt x="550" y="428"/>
                        <a:pt x="550" y="428"/>
                        <a:pt x="550" y="428"/>
                      </a:cubicBezTo>
                      <a:cubicBezTo>
                        <a:pt x="550" y="444"/>
                        <a:pt x="569" y="456"/>
                        <a:pt x="584" y="444"/>
                      </a:cubicBezTo>
                      <a:cubicBezTo>
                        <a:pt x="774" y="254"/>
                        <a:pt x="774" y="254"/>
                        <a:pt x="774" y="254"/>
                      </a:cubicBezTo>
                      <a:cubicBezTo>
                        <a:pt x="791" y="240"/>
                        <a:pt x="791" y="218"/>
                        <a:pt x="774" y="204"/>
                      </a:cubicBezTo>
                      <a:cubicBezTo>
                        <a:pt x="584" y="14"/>
                        <a:pt x="584" y="14"/>
                        <a:pt x="584" y="14"/>
                      </a:cubicBezTo>
                      <a:cubicBezTo>
                        <a:pt x="569" y="2"/>
                        <a:pt x="550" y="12"/>
                        <a:pt x="550" y="31"/>
                      </a:cubicBezTo>
                      <a:cubicBezTo>
                        <a:pt x="549" y="75"/>
                        <a:pt x="549" y="75"/>
                        <a:pt x="549" y="75"/>
                      </a:cubicBezTo>
                      <a:cubicBezTo>
                        <a:pt x="549" y="75"/>
                        <a:pt x="157" y="75"/>
                        <a:pt x="107" y="75"/>
                      </a:cubicBezTo>
                      <a:cubicBezTo>
                        <a:pt x="51" y="75"/>
                        <a:pt x="6" y="42"/>
                        <a:pt x="6" y="0"/>
                      </a:cubicBezTo>
                      <a:cubicBezTo>
                        <a:pt x="6" y="0"/>
                        <a:pt x="0" y="31"/>
                        <a:pt x="28" y="66"/>
                      </a:cubicBezTo>
                      <a:cubicBezTo>
                        <a:pt x="40" y="81"/>
                        <a:pt x="298" y="362"/>
                        <a:pt x="298" y="362"/>
                      </a:cubicBezTo>
                      <a:close/>
                    </a:path>
                  </a:pathLst>
                </a:cu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grpSp>
          <p:sp>
            <p:nvSpPr>
              <p:cNvPr id="36" name="Freeform 12"/>
              <p:cNvSpPr/>
              <p:nvPr/>
            </p:nvSpPr>
            <p:spPr bwMode="auto">
              <a:xfrm rot="2700000">
                <a:off x="1261261" y="-56035"/>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2147483647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94" y="299"/>
                    </a:moveTo>
                    <a:cubicBezTo>
                      <a:pt x="79" y="315"/>
                      <a:pt x="75" y="346"/>
                      <a:pt x="75" y="373"/>
                    </a:cubicBezTo>
                    <a:cubicBezTo>
                      <a:pt x="75" y="550"/>
                      <a:pt x="75" y="550"/>
                      <a:pt x="75" y="550"/>
                    </a:cubicBezTo>
                    <a:cubicBezTo>
                      <a:pt x="29" y="550"/>
                      <a:pt x="29" y="550"/>
                      <a:pt x="29" y="550"/>
                    </a:cubicBezTo>
                    <a:cubicBezTo>
                      <a:pt x="12" y="550"/>
                      <a:pt x="0" y="570"/>
                      <a:pt x="13" y="585"/>
                    </a:cubicBezTo>
                    <a:cubicBezTo>
                      <a:pt x="202" y="775"/>
                      <a:pt x="202" y="775"/>
                      <a:pt x="202" y="775"/>
                    </a:cubicBezTo>
                    <a:cubicBezTo>
                      <a:pt x="216" y="791"/>
                      <a:pt x="239" y="791"/>
                      <a:pt x="253" y="775"/>
                    </a:cubicBezTo>
                    <a:cubicBezTo>
                      <a:pt x="442" y="585"/>
                      <a:pt x="442" y="585"/>
                      <a:pt x="442" y="585"/>
                    </a:cubicBezTo>
                    <a:cubicBezTo>
                      <a:pt x="455" y="570"/>
                      <a:pt x="444" y="550"/>
                      <a:pt x="426" y="550"/>
                    </a:cubicBezTo>
                    <a:cubicBezTo>
                      <a:pt x="381" y="550"/>
                      <a:pt x="381" y="550"/>
                      <a:pt x="381" y="550"/>
                    </a:cubicBezTo>
                    <a:cubicBezTo>
                      <a:pt x="381" y="550"/>
                      <a:pt x="381" y="158"/>
                      <a:pt x="381" y="108"/>
                    </a:cubicBezTo>
                    <a:cubicBezTo>
                      <a:pt x="381" y="52"/>
                      <a:pt x="414" y="7"/>
                      <a:pt x="457" y="7"/>
                    </a:cubicBezTo>
                    <a:cubicBezTo>
                      <a:pt x="457" y="7"/>
                      <a:pt x="426" y="0"/>
                      <a:pt x="390" y="29"/>
                    </a:cubicBezTo>
                    <a:cubicBezTo>
                      <a:pt x="375" y="41"/>
                      <a:pt x="94" y="299"/>
                      <a:pt x="94" y="299"/>
                    </a:cubicBezTo>
                    <a:close/>
                  </a:path>
                </a:pathLst>
              </a:custGeom>
              <a:solidFill>
                <a:srgbClr val="376092"/>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140" dirty="0">
                  <a:latin typeface="方正黑体简体" panose="02010601030101010101" pitchFamily="2" charset="-122"/>
                  <a:ea typeface="方正黑体简体" panose="02010601030101010101" pitchFamily="2" charset="-122"/>
                  <a:cs typeface="+mn-ea"/>
                  <a:sym typeface="+mn-lt"/>
                </a:endParaRPr>
              </a:p>
            </p:txBody>
          </p:sp>
        </p:grpSp>
        <p:sp>
          <p:nvSpPr>
            <p:cNvPr id="31" name="文本框 62"/>
            <p:cNvSpPr txBox="1">
              <a:spLocks noChangeArrowheads="1"/>
            </p:cNvSpPr>
            <p:nvPr/>
          </p:nvSpPr>
          <p:spPr bwMode="auto">
            <a:xfrm>
              <a:off x="1194650" y="923099"/>
              <a:ext cx="625204" cy="55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r>
                <a:rPr lang="en-US" altLang="zh-CN" sz="1705" dirty="0">
                  <a:solidFill>
                    <a:schemeClr val="bg1"/>
                  </a:solidFill>
                  <a:latin typeface="方正黑体简体" panose="02010601030101010101" pitchFamily="2" charset="-122"/>
                  <a:ea typeface="方正黑体简体" panose="02010601030101010101" pitchFamily="2" charset="-122"/>
                  <a:cs typeface="+mn-ea"/>
                  <a:sym typeface="+mn-lt"/>
                </a:rPr>
                <a:t>01</a:t>
              </a:r>
              <a:endParaRPr lang="zh-CN" altLang="en-US" sz="1705"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2" name="文本框 63"/>
            <p:cNvSpPr txBox="1">
              <a:spLocks noChangeArrowheads="1"/>
            </p:cNvSpPr>
            <p:nvPr/>
          </p:nvSpPr>
          <p:spPr bwMode="auto">
            <a:xfrm>
              <a:off x="939877" y="2659859"/>
              <a:ext cx="619158" cy="59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r>
                <a:rPr lang="en-US" altLang="zh-CN" sz="1705" dirty="0">
                  <a:solidFill>
                    <a:schemeClr val="bg1"/>
                  </a:solidFill>
                  <a:latin typeface="方正黑体简体" panose="02010601030101010101" pitchFamily="2" charset="-122"/>
                  <a:ea typeface="方正黑体简体" panose="02010601030101010101" pitchFamily="2" charset="-122"/>
                  <a:cs typeface="+mn-ea"/>
                  <a:sym typeface="+mn-lt"/>
                </a:rPr>
                <a:t>02</a:t>
              </a:r>
              <a:endParaRPr lang="zh-CN" altLang="en-US" sz="1705"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3" name="文本框 64"/>
            <p:cNvSpPr txBox="1">
              <a:spLocks noChangeArrowheads="1"/>
            </p:cNvSpPr>
            <p:nvPr/>
          </p:nvSpPr>
          <p:spPr bwMode="auto">
            <a:xfrm>
              <a:off x="2599880" y="2894696"/>
              <a:ext cx="619158" cy="59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r>
                <a:rPr lang="en-US" altLang="zh-CN" sz="1705" dirty="0">
                  <a:solidFill>
                    <a:schemeClr val="bg1"/>
                  </a:solidFill>
                  <a:latin typeface="方正黑体简体" panose="02010601030101010101" pitchFamily="2" charset="-122"/>
                  <a:ea typeface="方正黑体简体" panose="02010601030101010101" pitchFamily="2" charset="-122"/>
                  <a:cs typeface="+mn-ea"/>
                  <a:sym typeface="+mn-lt"/>
                </a:rPr>
                <a:t>03</a:t>
              </a:r>
              <a:endParaRPr lang="zh-CN" altLang="en-US" sz="1705"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4" name="文本框 65"/>
            <p:cNvSpPr txBox="1">
              <a:spLocks noChangeArrowheads="1"/>
            </p:cNvSpPr>
            <p:nvPr/>
          </p:nvSpPr>
          <p:spPr bwMode="auto">
            <a:xfrm>
              <a:off x="2913359" y="1212606"/>
              <a:ext cx="619158" cy="59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r>
                <a:rPr lang="en-US" altLang="zh-CN" sz="1705" dirty="0">
                  <a:solidFill>
                    <a:schemeClr val="bg1"/>
                  </a:solidFill>
                  <a:latin typeface="方正黑体简体" panose="02010601030101010101" pitchFamily="2" charset="-122"/>
                  <a:ea typeface="方正黑体简体" panose="02010601030101010101" pitchFamily="2" charset="-122"/>
                  <a:cs typeface="+mn-ea"/>
                  <a:sym typeface="+mn-lt"/>
                </a:rPr>
                <a:t>04</a:t>
              </a:r>
              <a:endParaRPr lang="zh-CN" altLang="en-US" sz="1705"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sp>
        <p:nvSpPr>
          <p:cNvPr id="44" name="TextBox 23"/>
          <p:cNvSpPr txBox="1"/>
          <p:nvPr/>
        </p:nvSpPr>
        <p:spPr>
          <a:xfrm>
            <a:off x="1797489" y="1117973"/>
            <a:ext cx="2528192" cy="821427"/>
          </a:xfrm>
          <a:prstGeom prst="rect">
            <a:avLst/>
          </a:prstGeom>
          <a:noFill/>
          <a:ln>
            <a:noFill/>
          </a:ln>
        </p:spPr>
        <p:txBody>
          <a:bodyPr wrap="square" lIns="68580" tIns="34290" rIns="68580" bIns="34290" anchor="t" anchorCtr="0">
            <a:normAutofit/>
          </a:bodyPr>
          <a:lstStyle>
            <a:defPPr>
              <a:defRPr lang="zh-CN"/>
            </a:defPPr>
            <a:lvl1pPr algn="r">
              <a:lnSpc>
                <a:spcPts val="2000"/>
              </a:lnSpc>
              <a:defRPr sz="1200"/>
            </a:lvl1pPr>
          </a:lstStyle>
          <a:p>
            <a:pP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对商品的</a:t>
            </a:r>
            <a:r>
              <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ID</a:t>
            </a: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进行检索，查询库存，可不填写</a:t>
            </a:r>
            <a:endPar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45" name="TextBox 24"/>
          <p:cNvSpPr txBox="1"/>
          <p:nvPr/>
        </p:nvSpPr>
        <p:spPr>
          <a:xfrm>
            <a:off x="3031499" y="885801"/>
            <a:ext cx="944880" cy="312420"/>
          </a:xfrm>
          <a:prstGeom prst="rect">
            <a:avLst/>
          </a:prstGeom>
          <a:noFill/>
        </p:spPr>
        <p:txBody>
          <a:bodyPr wrap="none" rtlCol="0">
            <a:spAutoFit/>
          </a:bodyPr>
          <a:lstStyle>
            <a:defPPr>
              <a:defRPr lang="zh-CN"/>
            </a:defPPr>
            <a:lvl1pPr>
              <a:lnSpc>
                <a:spcPct val="120000"/>
              </a:lnSpc>
              <a:defRPr sz="1600">
                <a:solidFill>
                  <a:schemeClr val="tx1">
                    <a:lumMod val="85000"/>
                    <a:lumOff val="15000"/>
                  </a:schemeClr>
                </a:solidFill>
                <a:latin typeface="Arial" panose="020B0604020202020204" pitchFamily="34" charset="0"/>
                <a:ea typeface="微软雅黑" panose="020B0503020204020204" charset="-122"/>
                <a:cs typeface="+mn-ea"/>
              </a:defRPr>
            </a:lvl1pPr>
          </a:lstStyle>
          <a:p>
            <a:r>
              <a:rPr lang="zh-CN" altLang="en-US" sz="1200" dirty="0">
                <a:solidFill>
                  <a:srgbClr val="376092"/>
                </a:solidFill>
                <a:latin typeface="方正黑体简体" panose="02010601030101010101" pitchFamily="2" charset="-122"/>
                <a:ea typeface="方正黑体简体" panose="02010601030101010101" pitchFamily="2" charset="-122"/>
                <a:sym typeface="+mn-lt"/>
              </a:rPr>
              <a:t>输入商品</a:t>
            </a:r>
            <a:r>
              <a:rPr lang="en-US" altLang="zh-CN" sz="1200" dirty="0">
                <a:solidFill>
                  <a:srgbClr val="376092"/>
                </a:solidFill>
                <a:latin typeface="方正黑体简体" panose="02010601030101010101" pitchFamily="2" charset="-122"/>
                <a:ea typeface="方正黑体简体" panose="02010601030101010101" pitchFamily="2" charset="-122"/>
                <a:sym typeface="+mn-lt"/>
              </a:rPr>
              <a:t>ID</a:t>
            </a:r>
            <a:endParaRPr lang="en-US" altLang="zh-CN" sz="1200" dirty="0">
              <a:solidFill>
                <a:srgbClr val="376092"/>
              </a:solidFill>
              <a:latin typeface="方正黑体简体" panose="02010601030101010101" pitchFamily="2" charset="-122"/>
              <a:ea typeface="方正黑体简体" panose="02010601030101010101" pitchFamily="2" charset="-122"/>
              <a:sym typeface="+mn-lt"/>
            </a:endParaRPr>
          </a:p>
        </p:txBody>
      </p:sp>
      <p:sp>
        <p:nvSpPr>
          <p:cNvPr id="46" name="TextBox 23"/>
          <p:cNvSpPr txBox="1"/>
          <p:nvPr/>
        </p:nvSpPr>
        <p:spPr>
          <a:xfrm>
            <a:off x="596616" y="2711748"/>
            <a:ext cx="2202945" cy="821427"/>
          </a:xfrm>
          <a:prstGeom prst="rect">
            <a:avLst/>
          </a:prstGeom>
          <a:noFill/>
          <a:ln>
            <a:noFill/>
          </a:ln>
        </p:spPr>
        <p:txBody>
          <a:bodyPr wrap="square" lIns="68580" tIns="34290" rIns="68580" bIns="34290" anchor="t" anchorCtr="0">
            <a:normAutofit/>
          </a:bodyPr>
          <a:lstStyle>
            <a:defPPr>
              <a:defRPr lang="zh-CN"/>
            </a:defPPr>
            <a:lvl1pPr>
              <a:lnSpc>
                <a:spcPts val="2000"/>
              </a:lnSpc>
              <a:defRPr sz="1200"/>
            </a:lvl1pPr>
          </a:lstStyle>
          <a:p>
            <a:pPr algn="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对商品的名称</a:t>
            </a:r>
            <a:r>
              <a:rPr lang="zh-CN" altLang="en-US"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进行检索，查询，可不填写</a:t>
            </a:r>
            <a:endParaRPr lang="en-US" alt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47" name="TextBox 24"/>
          <p:cNvSpPr txBox="1"/>
          <p:nvPr/>
        </p:nvSpPr>
        <p:spPr>
          <a:xfrm>
            <a:off x="1572480" y="2499964"/>
            <a:ext cx="1097280" cy="312420"/>
          </a:xfrm>
          <a:prstGeom prst="rect">
            <a:avLst/>
          </a:prstGeom>
          <a:noFill/>
        </p:spPr>
        <p:txBody>
          <a:bodyPr wrap="none" rtlCol="0">
            <a:spAutoFit/>
          </a:bodyPr>
          <a:lstStyle>
            <a:defPPr>
              <a:defRPr lang="zh-CN"/>
            </a:defPPr>
            <a:lvl1pPr>
              <a:lnSpc>
                <a:spcPct val="120000"/>
              </a:lnSpc>
              <a:defRPr sz="1600">
                <a:solidFill>
                  <a:schemeClr val="tx1">
                    <a:lumMod val="85000"/>
                    <a:lumOff val="15000"/>
                  </a:schemeClr>
                </a:solidFill>
                <a:latin typeface="Arial" panose="020B0604020202020204" pitchFamily="34" charset="0"/>
                <a:ea typeface="微软雅黑" panose="020B0503020204020204" charset="-122"/>
                <a:cs typeface="+mn-ea"/>
              </a:defRPr>
            </a:lvl1pPr>
          </a:lstStyle>
          <a:p>
            <a:r>
              <a:rPr lang="zh-CN" altLang="en-US" sz="1200" dirty="0">
                <a:solidFill>
                  <a:srgbClr val="376092"/>
                </a:solidFill>
                <a:latin typeface="方正黑体简体" panose="02010601030101010101" pitchFamily="2" charset="-122"/>
                <a:ea typeface="方正黑体简体" panose="02010601030101010101" pitchFamily="2" charset="-122"/>
                <a:sym typeface="+mn-lt"/>
              </a:rPr>
              <a:t>输入商品名称</a:t>
            </a:r>
            <a:endParaRPr lang="zh-CN" altLang="en-US" sz="1200" dirty="0">
              <a:solidFill>
                <a:srgbClr val="376092"/>
              </a:solidFill>
              <a:latin typeface="方正黑体简体" panose="02010601030101010101" pitchFamily="2" charset="-122"/>
              <a:ea typeface="方正黑体简体" panose="02010601030101010101" pitchFamily="2" charset="-122"/>
              <a:sym typeface="+mn-lt"/>
            </a:endParaRPr>
          </a:p>
        </p:txBody>
      </p:sp>
      <p:sp>
        <p:nvSpPr>
          <p:cNvPr id="48" name="TextBox 23"/>
          <p:cNvSpPr txBox="1"/>
          <p:nvPr/>
        </p:nvSpPr>
        <p:spPr>
          <a:xfrm>
            <a:off x="6391576" y="2695060"/>
            <a:ext cx="2212872" cy="821427"/>
          </a:xfrm>
          <a:prstGeom prst="rect">
            <a:avLst/>
          </a:prstGeom>
          <a:noFill/>
          <a:ln>
            <a:noFill/>
          </a:ln>
        </p:spPr>
        <p:txBody>
          <a:bodyPr wrap="square" lIns="68580" tIns="34290" rIns="68580" bIns="34290" anchor="t" anchorCtr="0">
            <a:normAutofit/>
          </a:bodyPr>
          <a:lstStyle>
            <a:defPPr>
              <a:defRPr lang="zh-CN"/>
            </a:defPPr>
            <a:lvl1pPr>
              <a:lnSpc>
                <a:spcPts val="2000"/>
              </a:lnSpc>
              <a:defRPr sz="1200"/>
            </a:lvl1pPr>
          </a:lstStyle>
          <a:p>
            <a:pP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获得查询结果的列表，若对列表不满意可重新查询。</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49" name="TextBox 24"/>
          <p:cNvSpPr txBox="1"/>
          <p:nvPr/>
        </p:nvSpPr>
        <p:spPr>
          <a:xfrm>
            <a:off x="6391577" y="2464446"/>
            <a:ext cx="1097280" cy="312420"/>
          </a:xfrm>
          <a:prstGeom prst="rect">
            <a:avLst/>
          </a:prstGeom>
          <a:noFill/>
        </p:spPr>
        <p:txBody>
          <a:bodyPr wrap="none" rtlCol="0">
            <a:spAutoFit/>
          </a:bodyPr>
          <a:lstStyle/>
          <a:p>
            <a:pPr>
              <a:lnSpc>
                <a:spcPct val="120000"/>
              </a:lnSpc>
              <a:defRPr/>
            </a:pPr>
            <a:r>
              <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rPr>
              <a:t>获取查询结果</a:t>
            </a:r>
            <a:endParaRPr lang="zh-CN" altLang="en-US" sz="120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sp>
        <p:nvSpPr>
          <p:cNvPr id="50" name="TextBox 23"/>
          <p:cNvSpPr txBox="1"/>
          <p:nvPr/>
        </p:nvSpPr>
        <p:spPr>
          <a:xfrm>
            <a:off x="4849709" y="4443362"/>
            <a:ext cx="2757586" cy="821427"/>
          </a:xfrm>
          <a:prstGeom prst="rect">
            <a:avLst/>
          </a:prstGeom>
          <a:noFill/>
          <a:ln>
            <a:noFill/>
          </a:ln>
        </p:spPr>
        <p:txBody>
          <a:bodyPr wrap="square" lIns="68580" tIns="34290" rIns="68580" bIns="34290" anchor="t" anchorCtr="0">
            <a:normAutofit/>
          </a:bodyPr>
          <a:lstStyle>
            <a:defPPr>
              <a:defRPr lang="zh-CN"/>
            </a:defPPr>
            <a:lvl1pPr>
              <a:lnSpc>
                <a:spcPts val="2000"/>
              </a:lnSpc>
              <a:defRPr sz="1200"/>
            </a:lvl1pPr>
          </a:lstStyle>
          <a:p>
            <a:pPr>
              <a:lnSpc>
                <a:spcPct val="150000"/>
              </a:lnSpc>
            </a:pPr>
            <a:r>
              <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rPr>
              <a:t>根据商品的最后销售时间或者进货时间来查询指定库存。</a:t>
            </a:r>
            <a:endParaRPr lang="zh-CN" sz="900" dirty="0">
              <a:solidFill>
                <a:schemeClr val="bg1">
                  <a:lumMod val="50000"/>
                </a:schemeClr>
              </a:solidFill>
              <a:latin typeface="方正黑体简体" panose="02010601030101010101" pitchFamily="2" charset="-122"/>
              <a:ea typeface="方正黑体简体" panose="02010601030101010101" pitchFamily="2" charset="-122"/>
              <a:cs typeface="+mn-ea"/>
              <a:sym typeface="+mn-lt"/>
            </a:endParaRPr>
          </a:p>
        </p:txBody>
      </p:sp>
      <p:sp>
        <p:nvSpPr>
          <p:cNvPr id="51" name="TextBox 24"/>
          <p:cNvSpPr txBox="1"/>
          <p:nvPr/>
        </p:nvSpPr>
        <p:spPr>
          <a:xfrm>
            <a:off x="4849708" y="4223189"/>
            <a:ext cx="2164080" cy="312420"/>
          </a:xfrm>
          <a:prstGeom prst="rect">
            <a:avLst/>
          </a:prstGeom>
          <a:noFill/>
        </p:spPr>
        <p:txBody>
          <a:bodyPr wrap="none" rtlCol="0">
            <a:spAutoFit/>
          </a:bodyPr>
          <a:lstStyle>
            <a:defPPr>
              <a:defRPr lang="zh-CN"/>
            </a:defPPr>
            <a:lvl1pPr>
              <a:lnSpc>
                <a:spcPct val="120000"/>
              </a:lnSpc>
              <a:defRPr sz="1600">
                <a:solidFill>
                  <a:schemeClr val="tx1">
                    <a:lumMod val="85000"/>
                    <a:lumOff val="15000"/>
                  </a:schemeClr>
                </a:solidFill>
                <a:latin typeface="Arial" panose="020B0604020202020204" pitchFamily="34" charset="0"/>
                <a:ea typeface="微软雅黑" panose="020B0503020204020204" charset="-122"/>
                <a:cs typeface="+mn-ea"/>
              </a:defRPr>
            </a:lvl1pPr>
          </a:lstStyle>
          <a:p>
            <a:r>
              <a:rPr lang="zh-CN" altLang="en-US" sz="1200" dirty="0">
                <a:solidFill>
                  <a:srgbClr val="376092"/>
                </a:solidFill>
                <a:latin typeface="方正黑体简体" panose="02010601030101010101" pitchFamily="2" charset="-122"/>
                <a:ea typeface="方正黑体简体" panose="02010601030101010101" pitchFamily="2" charset="-122"/>
                <a:sym typeface="+mn-lt"/>
              </a:rPr>
              <a:t>输入最后入库与销售时间范围</a:t>
            </a:r>
            <a:endParaRPr lang="zh-CN" altLang="en-US" sz="1200" dirty="0">
              <a:solidFill>
                <a:srgbClr val="376092"/>
              </a:solidFill>
              <a:latin typeface="方正黑体简体" panose="02010601030101010101" pitchFamily="2" charset="-122"/>
              <a:ea typeface="方正黑体简体" panose="02010601030101010101" pitchFamily="2" charset="-122"/>
              <a:sym typeface="+mn-lt"/>
            </a:endParaRPr>
          </a:p>
        </p:txBody>
      </p:sp>
      <p:grpSp>
        <p:nvGrpSpPr>
          <p:cNvPr id="52" name="组合 51"/>
          <p:cNvGrpSpPr/>
          <p:nvPr/>
        </p:nvGrpSpPr>
        <p:grpSpPr>
          <a:xfrm>
            <a:off x="251900" y="155730"/>
            <a:ext cx="8568572" cy="625338"/>
            <a:chOff x="251900" y="155730"/>
            <a:chExt cx="8568572" cy="625338"/>
          </a:xfrm>
        </p:grpSpPr>
        <p:cxnSp>
          <p:nvCxnSpPr>
            <p:cNvPr id="53" name="直接连接符 52"/>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331640" y="255120"/>
              <a:ext cx="1201420" cy="398780"/>
            </a:xfrm>
            <a:prstGeom prst="rect">
              <a:avLst/>
            </a:prstGeom>
          </p:spPr>
          <p:txBody>
            <a:bodyPr wrap="none">
              <a:spAutoFit/>
            </a:bodyPr>
            <a:lstStyle/>
            <a:p>
              <a:pPr defTabSz="913765">
                <a:spcBef>
                  <a:spcPts val="0"/>
                </a:spcBef>
                <a:spcAft>
                  <a:spcPts val="0"/>
                </a:spcAft>
                <a:defRPr/>
              </a:pPr>
              <a:r>
                <a:rPr lang="zh-CN" altLang="en-US" sz="2000" b="1" kern="0" dirty="0" smtClean="0">
                  <a:solidFill>
                    <a:srgbClr val="376092"/>
                  </a:solidFill>
                  <a:latin typeface="方正黑体简体" panose="02010601030101010101" pitchFamily="2" charset="-122"/>
                  <a:ea typeface="方正黑体简体" panose="02010601030101010101" pitchFamily="2" charset="-122"/>
                  <a:cs typeface="+mn-ea"/>
                  <a:sym typeface="+mn-lt"/>
                </a:rPr>
                <a:t>库存查询</a:t>
              </a:r>
              <a:endParaRPr lang="zh-CN" altLang="en-US" sz="2000" b="1" kern="0" dirty="0">
                <a:solidFill>
                  <a:srgbClr val="376092"/>
                </a:solidFill>
                <a:latin typeface="方正黑体简体" panose="02010601030101010101" pitchFamily="2" charset="-122"/>
                <a:ea typeface="方正黑体简体" panose="02010601030101010101" pitchFamily="2" charset="-122"/>
                <a:cs typeface="+mn-ea"/>
                <a:sym typeface="+mn-lt"/>
              </a:endParaRPr>
            </a:p>
          </p:txBody>
        </p:sp>
        <p:grpSp>
          <p:nvGrpSpPr>
            <p:cNvPr id="55" name="组合 54"/>
            <p:cNvGrpSpPr/>
            <p:nvPr/>
          </p:nvGrpSpPr>
          <p:grpSpPr>
            <a:xfrm>
              <a:off x="251900" y="195486"/>
              <a:ext cx="887938" cy="585582"/>
              <a:chOff x="562441" y="531294"/>
              <a:chExt cx="2322326" cy="1531540"/>
            </a:xfrm>
          </p:grpSpPr>
          <p:sp>
            <p:nvSpPr>
              <p:cNvPr id="57" name="圆角矩形 5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8" name="圆角矩形 5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9" name="圆角矩形 58"/>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0" name="圆角矩形 59"/>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1" name="圆角矩形 60"/>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62" name="文本框 4"/>
              <p:cNvSpPr txBox="1"/>
              <p:nvPr/>
            </p:nvSpPr>
            <p:spPr>
              <a:xfrm>
                <a:off x="986193" y="617339"/>
                <a:ext cx="1145944" cy="96325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方正黑体简体" panose="02010601030101010101" pitchFamily="2" charset="-122"/>
                  <a:ea typeface="方正黑体简体" panose="02010601030101010101" pitchFamily="2" charset="-122"/>
                  <a:cs typeface="+mn-ea"/>
                  <a:sym typeface="+mn-lt"/>
                </a:endParaRPr>
              </a:p>
            </p:txBody>
          </p:sp>
        </p:grpSp>
        <p:sp>
          <p:nvSpPr>
            <p:cNvPr id="56" name="矩形 55"/>
            <p:cNvSpPr/>
            <p:nvPr/>
          </p:nvSpPr>
          <p:spPr>
            <a:xfrm>
              <a:off x="7433343" y="155730"/>
              <a:ext cx="1374094" cy="523220"/>
            </a:xfrm>
            <a:prstGeom prst="rect">
              <a:avLst/>
            </a:prstGeom>
          </p:spPr>
          <p:txBody>
            <a:bodyPr wrap="none">
              <a:spAutoFit/>
            </a:bodyPr>
            <a:lstStyle/>
            <a:p>
              <a:pPr defTabSz="913765">
                <a:spcBef>
                  <a:spcPts val="0"/>
                </a:spcBef>
                <a:spcAft>
                  <a:spcPts val="0"/>
                </a:spcAft>
                <a:defRPr/>
              </a:pPr>
              <a:r>
                <a:rPr lang="en-US" altLang="zh-CN" sz="2800" kern="0" spc="300" dirty="0" smtClean="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rPr>
                <a:t>LOGO</a:t>
              </a:r>
              <a:endParaRPr lang="zh-CN" altLang="en-US" sz="2800" kern="0" spc="300" dirty="0">
                <a:solidFill>
                  <a:schemeClr val="tx1">
                    <a:lumMod val="65000"/>
                    <a:lumOff val="35000"/>
                  </a:schemeClr>
                </a:solidFill>
                <a:effectLst>
                  <a:reflection blurRad="6350" stA="55000" endA="300" endPos="45500" dir="5400000" sy="-100000" algn="bl" rotWithShape="0"/>
                </a:effectLst>
                <a:latin typeface="方正黑体简体" panose="02010601030101010101" pitchFamily="2" charset="-122"/>
                <a:ea typeface="方正黑体简体" panose="02010601030101010101" pitchFamily="2"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250" fill="hold"/>
                                        <p:tgtEl>
                                          <p:spTgt spid="23"/>
                                        </p:tgtEl>
                                        <p:attrNameLst>
                                          <p:attrName>ppt_w</p:attrName>
                                        </p:attrNameLst>
                                      </p:cBhvr>
                                      <p:tavLst>
                                        <p:tav tm="0">
                                          <p:val>
                                            <p:fltVal val="0"/>
                                          </p:val>
                                        </p:tav>
                                        <p:tav tm="100000">
                                          <p:val>
                                            <p:strVal val="#ppt_w"/>
                                          </p:val>
                                        </p:tav>
                                      </p:tavLst>
                                    </p:anim>
                                    <p:anim calcmode="lin" valueType="num">
                                      <p:cBhvr>
                                        <p:cTn id="12" dur="250" fill="hold"/>
                                        <p:tgtEl>
                                          <p:spTgt spid="23"/>
                                        </p:tgtEl>
                                        <p:attrNameLst>
                                          <p:attrName>ppt_h</p:attrName>
                                        </p:attrNameLst>
                                      </p:cBhvr>
                                      <p:tavLst>
                                        <p:tav tm="0">
                                          <p:val>
                                            <p:fltVal val="0"/>
                                          </p:val>
                                        </p:tav>
                                        <p:tav tm="100000">
                                          <p:val>
                                            <p:strVal val="#ppt_h"/>
                                          </p:val>
                                        </p:tav>
                                      </p:tavLst>
                                    </p:anim>
                                    <p:animEffect transition="in" filter="fade">
                                      <p:cBhvr>
                                        <p:cTn id="13" dur="250"/>
                                        <p:tgtEl>
                                          <p:spTgt spid="2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ppt_w</p:attrName>
                                        </p:attrNameLst>
                                      </p:cBhvr>
                                      <p:tavLst>
                                        <p:tav tm="0">
                                          <p:val>
                                            <p:fltVal val="0"/>
                                          </p:val>
                                        </p:tav>
                                        <p:tav tm="100000">
                                          <p:val>
                                            <p:strVal val="#ppt_w"/>
                                          </p:val>
                                        </p:tav>
                                      </p:tavLst>
                                    </p:anim>
                                    <p:anim calcmode="lin" valueType="num">
                                      <p:cBhvr>
                                        <p:cTn id="18" dur="250" fill="hold"/>
                                        <p:tgtEl>
                                          <p:spTgt spid="13"/>
                                        </p:tgtEl>
                                        <p:attrNameLst>
                                          <p:attrName>ppt_h</p:attrName>
                                        </p:attrNameLst>
                                      </p:cBhvr>
                                      <p:tavLst>
                                        <p:tav tm="0">
                                          <p:val>
                                            <p:fltVal val="0"/>
                                          </p:val>
                                        </p:tav>
                                        <p:tav tm="100000">
                                          <p:val>
                                            <p:strVal val="#ppt_h"/>
                                          </p:val>
                                        </p:tav>
                                      </p:tavLst>
                                    </p:anim>
                                    <p:animEffect transition="in" filter="fade">
                                      <p:cBhvr>
                                        <p:cTn id="19" dur="250"/>
                                        <p:tgtEl>
                                          <p:spTgt spid="1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250" fill="hold"/>
                                        <p:tgtEl>
                                          <p:spTgt spid="26"/>
                                        </p:tgtEl>
                                        <p:attrNameLst>
                                          <p:attrName>ppt_w</p:attrName>
                                        </p:attrNameLst>
                                      </p:cBhvr>
                                      <p:tavLst>
                                        <p:tav tm="0">
                                          <p:val>
                                            <p:fltVal val="0"/>
                                          </p:val>
                                        </p:tav>
                                        <p:tav tm="100000">
                                          <p:val>
                                            <p:strVal val="#ppt_w"/>
                                          </p:val>
                                        </p:tav>
                                      </p:tavLst>
                                    </p:anim>
                                    <p:anim calcmode="lin" valueType="num">
                                      <p:cBhvr>
                                        <p:cTn id="24" dur="250" fill="hold"/>
                                        <p:tgtEl>
                                          <p:spTgt spid="26"/>
                                        </p:tgtEl>
                                        <p:attrNameLst>
                                          <p:attrName>ppt_h</p:attrName>
                                        </p:attrNameLst>
                                      </p:cBhvr>
                                      <p:tavLst>
                                        <p:tav tm="0">
                                          <p:val>
                                            <p:fltVal val="0"/>
                                          </p:val>
                                        </p:tav>
                                        <p:tav tm="100000">
                                          <p:val>
                                            <p:strVal val="#ppt_h"/>
                                          </p:val>
                                        </p:tav>
                                      </p:tavLst>
                                    </p:anim>
                                    <p:animEffect transition="in" filter="fade">
                                      <p:cBhvr>
                                        <p:cTn id="25" dur="250"/>
                                        <p:tgtEl>
                                          <p:spTgt spid="2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250" fill="hold"/>
                                        <p:tgtEl>
                                          <p:spTgt spid="20"/>
                                        </p:tgtEl>
                                        <p:attrNameLst>
                                          <p:attrName>ppt_w</p:attrName>
                                        </p:attrNameLst>
                                      </p:cBhvr>
                                      <p:tavLst>
                                        <p:tav tm="0">
                                          <p:val>
                                            <p:fltVal val="0"/>
                                          </p:val>
                                        </p:tav>
                                        <p:tav tm="100000">
                                          <p:val>
                                            <p:strVal val="#ppt_w"/>
                                          </p:val>
                                        </p:tav>
                                      </p:tavLst>
                                    </p:anim>
                                    <p:anim calcmode="lin" valueType="num">
                                      <p:cBhvr>
                                        <p:cTn id="30" dur="250" fill="hold"/>
                                        <p:tgtEl>
                                          <p:spTgt spid="20"/>
                                        </p:tgtEl>
                                        <p:attrNameLst>
                                          <p:attrName>ppt_h</p:attrName>
                                        </p:attrNameLst>
                                      </p:cBhvr>
                                      <p:tavLst>
                                        <p:tav tm="0">
                                          <p:val>
                                            <p:fltVal val="0"/>
                                          </p:val>
                                        </p:tav>
                                        <p:tav tm="100000">
                                          <p:val>
                                            <p:strVal val="#ppt_h"/>
                                          </p:val>
                                        </p:tav>
                                      </p:tavLst>
                                    </p:anim>
                                    <p:animEffect transition="in" filter="fade">
                                      <p:cBhvr>
                                        <p:cTn id="31" dur="250"/>
                                        <p:tgtEl>
                                          <p:spTgt spid="20"/>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p:tgtEl>
                                          <p:spTgt spid="44"/>
                                        </p:tgtEl>
                                        <p:attrNameLst>
                                          <p:attrName>ppt_y</p:attrName>
                                        </p:attrNameLst>
                                      </p:cBhvr>
                                      <p:tavLst>
                                        <p:tav tm="0">
                                          <p:val>
                                            <p:strVal val="#ppt_y+#ppt_h*1.125000"/>
                                          </p:val>
                                        </p:tav>
                                        <p:tav tm="100000">
                                          <p:val>
                                            <p:strVal val="#ppt_y"/>
                                          </p:val>
                                        </p:tav>
                                      </p:tavLst>
                                    </p:anim>
                                    <p:animEffect transition="in" filter="wipe(up)">
                                      <p:cBhvr>
                                        <p:cTn id="36" dur="500"/>
                                        <p:tgtEl>
                                          <p:spTgt spid="4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p:tgtEl>
                                          <p:spTgt spid="45"/>
                                        </p:tgtEl>
                                        <p:attrNameLst>
                                          <p:attrName>ppt_y</p:attrName>
                                        </p:attrNameLst>
                                      </p:cBhvr>
                                      <p:tavLst>
                                        <p:tav tm="0">
                                          <p:val>
                                            <p:strVal val="#ppt_y-#ppt_h*1.125000"/>
                                          </p:val>
                                        </p:tav>
                                        <p:tav tm="100000">
                                          <p:val>
                                            <p:strVal val="#ppt_y"/>
                                          </p:val>
                                        </p:tav>
                                      </p:tavLst>
                                    </p:anim>
                                    <p:animEffect transition="in" filter="wipe(down)">
                                      <p:cBhvr>
                                        <p:cTn id="40" dur="500"/>
                                        <p:tgtEl>
                                          <p:spTgt spid="45"/>
                                        </p:tgtEl>
                                      </p:cBhvr>
                                    </p:animEffect>
                                  </p:childTnLst>
                                </p:cTn>
                              </p:par>
                            </p:childTnLst>
                          </p:cTn>
                        </p:par>
                        <p:par>
                          <p:cTn id="41" fill="hold">
                            <p:stCondLst>
                              <p:cond delay="3000"/>
                            </p:stCondLst>
                            <p:childTnLst>
                              <p:par>
                                <p:cTn id="42" presetID="12" presetClass="entr" presetSubtype="4"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p:tgtEl>
                                          <p:spTgt spid="48"/>
                                        </p:tgtEl>
                                        <p:attrNameLst>
                                          <p:attrName>ppt_y</p:attrName>
                                        </p:attrNameLst>
                                      </p:cBhvr>
                                      <p:tavLst>
                                        <p:tav tm="0">
                                          <p:val>
                                            <p:strVal val="#ppt_y+#ppt_h*1.125000"/>
                                          </p:val>
                                        </p:tav>
                                        <p:tav tm="100000">
                                          <p:val>
                                            <p:strVal val="#ppt_y"/>
                                          </p:val>
                                        </p:tav>
                                      </p:tavLst>
                                    </p:anim>
                                    <p:animEffect transition="in" filter="wipe(up)">
                                      <p:cBhvr>
                                        <p:cTn id="45" dur="500"/>
                                        <p:tgtEl>
                                          <p:spTgt spid="48"/>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p:tgtEl>
                                          <p:spTgt spid="49"/>
                                        </p:tgtEl>
                                        <p:attrNameLst>
                                          <p:attrName>ppt_y</p:attrName>
                                        </p:attrNameLst>
                                      </p:cBhvr>
                                      <p:tavLst>
                                        <p:tav tm="0">
                                          <p:val>
                                            <p:strVal val="#ppt_y-#ppt_h*1.125000"/>
                                          </p:val>
                                        </p:tav>
                                        <p:tav tm="100000">
                                          <p:val>
                                            <p:strVal val="#ppt_y"/>
                                          </p:val>
                                        </p:tav>
                                      </p:tavLst>
                                    </p:anim>
                                    <p:animEffect transition="in" filter="wipe(down)">
                                      <p:cBhvr>
                                        <p:cTn id="49" dur="500"/>
                                        <p:tgtEl>
                                          <p:spTgt spid="49"/>
                                        </p:tgtEl>
                                      </p:cBhvr>
                                    </p:animEffect>
                                  </p:childTnLst>
                                </p:cTn>
                              </p:par>
                            </p:childTnLst>
                          </p:cTn>
                        </p:par>
                        <p:par>
                          <p:cTn id="50" fill="hold">
                            <p:stCondLst>
                              <p:cond delay="3500"/>
                            </p:stCondLst>
                            <p:childTnLst>
                              <p:par>
                                <p:cTn id="51" presetID="12" presetClass="entr" presetSubtype="4"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p:tgtEl>
                                          <p:spTgt spid="50"/>
                                        </p:tgtEl>
                                        <p:attrNameLst>
                                          <p:attrName>ppt_y</p:attrName>
                                        </p:attrNameLst>
                                      </p:cBhvr>
                                      <p:tavLst>
                                        <p:tav tm="0">
                                          <p:val>
                                            <p:strVal val="#ppt_y+#ppt_h*1.125000"/>
                                          </p:val>
                                        </p:tav>
                                        <p:tav tm="100000">
                                          <p:val>
                                            <p:strVal val="#ppt_y"/>
                                          </p:val>
                                        </p:tav>
                                      </p:tavLst>
                                    </p:anim>
                                    <p:animEffect transition="in" filter="wipe(up)">
                                      <p:cBhvr>
                                        <p:cTn id="54" dur="500"/>
                                        <p:tgtEl>
                                          <p:spTgt spid="50"/>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p:tgtEl>
                                          <p:spTgt spid="51"/>
                                        </p:tgtEl>
                                        <p:attrNameLst>
                                          <p:attrName>ppt_y</p:attrName>
                                        </p:attrNameLst>
                                      </p:cBhvr>
                                      <p:tavLst>
                                        <p:tav tm="0">
                                          <p:val>
                                            <p:strVal val="#ppt_y-#ppt_h*1.125000"/>
                                          </p:val>
                                        </p:tav>
                                        <p:tav tm="100000">
                                          <p:val>
                                            <p:strVal val="#ppt_y"/>
                                          </p:val>
                                        </p:tav>
                                      </p:tavLst>
                                    </p:anim>
                                    <p:animEffect transition="in" filter="wipe(down)">
                                      <p:cBhvr>
                                        <p:cTn id="58" dur="500"/>
                                        <p:tgtEl>
                                          <p:spTgt spid="51"/>
                                        </p:tgtEl>
                                      </p:cBhvr>
                                    </p:animEffect>
                                  </p:childTnLst>
                                </p:cTn>
                              </p:par>
                            </p:childTnLst>
                          </p:cTn>
                        </p:par>
                        <p:par>
                          <p:cTn id="59" fill="hold">
                            <p:stCondLst>
                              <p:cond delay="4000"/>
                            </p:stCondLst>
                            <p:childTnLst>
                              <p:par>
                                <p:cTn id="60" presetID="12" presetClass="entr" presetSubtype="4"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p:tgtEl>
                                          <p:spTgt spid="46"/>
                                        </p:tgtEl>
                                        <p:attrNameLst>
                                          <p:attrName>ppt_y</p:attrName>
                                        </p:attrNameLst>
                                      </p:cBhvr>
                                      <p:tavLst>
                                        <p:tav tm="0">
                                          <p:val>
                                            <p:strVal val="#ppt_y+#ppt_h*1.125000"/>
                                          </p:val>
                                        </p:tav>
                                        <p:tav tm="100000">
                                          <p:val>
                                            <p:strVal val="#ppt_y"/>
                                          </p:val>
                                        </p:tav>
                                      </p:tavLst>
                                    </p:anim>
                                    <p:animEffect transition="in" filter="wipe(up)">
                                      <p:cBhvr>
                                        <p:cTn id="63" dur="500"/>
                                        <p:tgtEl>
                                          <p:spTgt spid="46"/>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p:tgtEl>
                                          <p:spTgt spid="47"/>
                                        </p:tgtEl>
                                        <p:attrNameLst>
                                          <p:attrName>ppt_y</p:attrName>
                                        </p:attrNameLst>
                                      </p:cBhvr>
                                      <p:tavLst>
                                        <p:tav tm="0">
                                          <p:val>
                                            <p:strVal val="#ppt_y-#ppt_h*1.125000"/>
                                          </p:val>
                                        </p:tav>
                                        <p:tav tm="100000">
                                          <p:val>
                                            <p:strVal val="#ppt_y"/>
                                          </p:val>
                                        </p:tav>
                                      </p:tavLst>
                                    </p:anim>
                                    <p:animEffect transition="in" filter="wipe(down)">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0" grpId="0"/>
      <p:bldP spid="51" grpId="0"/>
    </p:bldLst>
  </p:timing>
</p:sld>
</file>

<file path=ppt/tags/tag1.xml><?xml version="1.0" encoding="utf-8"?>
<p:tagLst xmlns:p="http://schemas.openxmlformats.org/presentationml/2006/main">
  <p:tag name="ISPRING_ULTRA_SCORM_COURSE_ID" val="6027512A-D264-4382-9CC5-C4FB28CE168C"/>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微粒体工作总结"/>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iw3lt2q">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2676</Words>
  <Application>WPS 演示</Application>
  <PresentationFormat>全屏显示(16:9)</PresentationFormat>
  <Paragraphs>351</Paragraphs>
  <Slides>20</Slides>
  <Notes>25</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方正黑体简体</vt:lpstr>
      <vt:lpstr>Calibri</vt:lpstr>
      <vt:lpstr>Lato Regular</vt:lpstr>
      <vt:lpstr>Lato Hairline</vt:lpstr>
      <vt:lpstr>Lato Light</vt:lpstr>
      <vt:lpstr>微软雅黑</vt:lpstr>
      <vt:lpstr>仿宋_GB2312</vt:lpstr>
      <vt:lpstr>微软雅黑 Light</vt:lpstr>
      <vt:lpstr>Arial Unicode MS</vt:lpstr>
      <vt:lpstr>Segoe Print</vt:lpstr>
      <vt:lpstr>仿宋</vt:lpstr>
      <vt:lpstr>FZZhengHeiS-R-GB</vt:lpstr>
      <vt:lpstr>FZHei-B01S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微粒体工作总结</dc:title>
  <dc:creator>Administrator</dc:creator>
  <cp:lastModifiedBy>西岚</cp:lastModifiedBy>
  <cp:revision>174</cp:revision>
  <dcterms:created xsi:type="dcterms:W3CDTF">2016-05-24T04:26:00Z</dcterms:created>
  <dcterms:modified xsi:type="dcterms:W3CDTF">2019-07-07T11:32:13Z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2052-11.3.0.8586</vt:lpwstr>
  </property>
</Properties>
</file>